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82" r:id="rId5"/>
    <p:sldId id="284" r:id="rId6"/>
    <p:sldId id="286" r:id="rId7"/>
    <p:sldId id="287" r:id="rId8"/>
    <p:sldId id="288" r:id="rId9"/>
    <p:sldId id="289" r:id="rId10"/>
    <p:sldId id="290" r:id="rId11"/>
    <p:sldId id="292" r:id="rId12"/>
    <p:sldId id="291" r:id="rId13"/>
    <p:sldId id="293" r:id="rId14"/>
    <p:sldId id="294" r:id="rId15"/>
    <p:sldId id="295" r:id="rId16"/>
    <p:sldId id="29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660B408-B3CF-4A94-85FC-2B1E0A45F4A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07" autoAdjust="0"/>
  </p:normalViewPr>
  <p:slideViewPr>
    <p:cSldViewPr snapToGrid="0">
      <p:cViewPr varScale="1">
        <p:scale>
          <a:sx n="86" d="100"/>
          <a:sy n="86" d="100"/>
        </p:scale>
        <p:origin x="485" y="58"/>
      </p:cViewPr>
      <p:guideLst/>
    </p:cSldViewPr>
  </p:slideViewPr>
  <p:outlineViewPr>
    <p:cViewPr>
      <p:scale>
        <a:sx n="33" d="100"/>
        <a:sy n="33" d="100"/>
      </p:scale>
      <p:origin x="0" y="-213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50" d="100"/>
          <a:sy n="50" d="100"/>
        </p:scale>
        <p:origin x="2640" y="3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A3F752-07C0-4DFA-8D6C-C43D610DC7DE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B421C37-37EF-496B-B0F6-30D66CB0369F}">
      <dgm:prSet phldrT="[Text]"/>
      <dgm:spPr/>
      <dgm:t>
        <a:bodyPr/>
        <a:lstStyle/>
        <a:p>
          <a:r>
            <a:rPr lang="en-IN" dirty="0" smtClean="0"/>
            <a:t>Open CV</a:t>
          </a:r>
          <a:endParaRPr lang="en-IN" dirty="0"/>
        </a:p>
      </dgm:t>
    </dgm:pt>
    <dgm:pt modelId="{8DFBE276-0603-4D23-B140-A4444E6F80A0}" type="parTrans" cxnId="{D23FC3FA-55DC-4FF4-B9D9-D2E3BAFF0139}">
      <dgm:prSet/>
      <dgm:spPr/>
      <dgm:t>
        <a:bodyPr/>
        <a:lstStyle/>
        <a:p>
          <a:endParaRPr lang="en-IN"/>
        </a:p>
      </dgm:t>
    </dgm:pt>
    <dgm:pt modelId="{0DEDB8D6-6E96-4062-BEA2-09C38DEEB2D9}" type="sibTrans" cxnId="{D23FC3FA-55DC-4FF4-B9D9-D2E3BAFF0139}">
      <dgm:prSet/>
      <dgm:spPr/>
      <dgm:t>
        <a:bodyPr/>
        <a:lstStyle/>
        <a:p>
          <a:endParaRPr lang="en-IN"/>
        </a:p>
      </dgm:t>
    </dgm:pt>
    <dgm:pt modelId="{D18C3A30-E9F0-42DC-9796-B8093EC8F2CD}">
      <dgm:prSet phldrT="[Text]"/>
      <dgm:spPr/>
      <dgm:t>
        <a:bodyPr/>
        <a:lstStyle/>
        <a:p>
          <a:r>
            <a:rPr lang="en-IN" dirty="0" smtClean="0"/>
            <a:t>Open CV was used to read and transform images</a:t>
          </a:r>
          <a:endParaRPr lang="en-IN" dirty="0"/>
        </a:p>
      </dgm:t>
    </dgm:pt>
    <dgm:pt modelId="{E123BE5C-A0CE-49AB-9A84-ABE91FFB9618}" type="parTrans" cxnId="{3CA96CC7-5A39-4224-AB2B-4F06D2127EEA}">
      <dgm:prSet/>
      <dgm:spPr/>
      <dgm:t>
        <a:bodyPr/>
        <a:lstStyle/>
        <a:p>
          <a:endParaRPr lang="en-IN"/>
        </a:p>
      </dgm:t>
    </dgm:pt>
    <dgm:pt modelId="{A961F37D-56CD-458C-85DC-029BE2C35690}" type="sibTrans" cxnId="{3CA96CC7-5A39-4224-AB2B-4F06D2127EEA}">
      <dgm:prSet/>
      <dgm:spPr/>
      <dgm:t>
        <a:bodyPr/>
        <a:lstStyle/>
        <a:p>
          <a:endParaRPr lang="en-IN"/>
        </a:p>
      </dgm:t>
    </dgm:pt>
    <dgm:pt modelId="{38014B1D-A27F-42FF-B6B1-BE7586D133DB}">
      <dgm:prSet phldrT="[Text]"/>
      <dgm:spPr/>
      <dgm:t>
        <a:bodyPr/>
        <a:lstStyle/>
        <a:p>
          <a:r>
            <a:rPr lang="en-IN" dirty="0" smtClean="0"/>
            <a:t>YOLO</a:t>
          </a:r>
          <a:endParaRPr lang="en-IN" dirty="0"/>
        </a:p>
      </dgm:t>
    </dgm:pt>
    <dgm:pt modelId="{0060413F-0E69-4460-9BF2-8B2362DEE708}" type="parTrans" cxnId="{5B27DE84-6481-4ED1-85E6-9393ED9F0E31}">
      <dgm:prSet/>
      <dgm:spPr/>
      <dgm:t>
        <a:bodyPr/>
        <a:lstStyle/>
        <a:p>
          <a:endParaRPr lang="en-IN"/>
        </a:p>
      </dgm:t>
    </dgm:pt>
    <dgm:pt modelId="{4E581CF3-BB9D-4446-A431-BB33D7AB8CAC}" type="sibTrans" cxnId="{5B27DE84-6481-4ED1-85E6-9393ED9F0E31}">
      <dgm:prSet/>
      <dgm:spPr/>
      <dgm:t>
        <a:bodyPr/>
        <a:lstStyle/>
        <a:p>
          <a:endParaRPr lang="en-IN"/>
        </a:p>
      </dgm:t>
    </dgm:pt>
    <dgm:pt modelId="{60E3E511-0D16-4704-AFBE-EE1E36A6EF9E}">
      <dgm:prSet phldrT="[Text]"/>
      <dgm:spPr/>
      <dgm:t>
        <a:bodyPr/>
        <a:lstStyle/>
        <a:p>
          <a:r>
            <a:rPr lang="en-IN" dirty="0" smtClean="0"/>
            <a:t>YOLO Algorithm and pre-trained COCO weights are used to fine tune the model</a:t>
          </a:r>
          <a:endParaRPr lang="en-IN" dirty="0"/>
        </a:p>
      </dgm:t>
    </dgm:pt>
    <dgm:pt modelId="{9CD71B87-5C7B-4A0F-9D4D-3D29A1509858}" type="parTrans" cxnId="{F863608F-AD9F-4DB8-B8C4-1E923E060D59}">
      <dgm:prSet/>
      <dgm:spPr/>
      <dgm:t>
        <a:bodyPr/>
        <a:lstStyle/>
        <a:p>
          <a:endParaRPr lang="en-IN"/>
        </a:p>
      </dgm:t>
    </dgm:pt>
    <dgm:pt modelId="{1E8C7E90-3580-4E79-B5B1-6710682A7BE5}" type="sibTrans" cxnId="{F863608F-AD9F-4DB8-B8C4-1E923E060D59}">
      <dgm:prSet/>
      <dgm:spPr/>
      <dgm:t>
        <a:bodyPr/>
        <a:lstStyle/>
        <a:p>
          <a:endParaRPr lang="en-IN"/>
        </a:p>
      </dgm:t>
    </dgm:pt>
    <dgm:pt modelId="{7A23D6F6-38F4-497A-B7F0-87BB7B0FBDD4}">
      <dgm:prSet phldrT="[Text]"/>
      <dgm:spPr/>
      <dgm:t>
        <a:bodyPr/>
        <a:lstStyle/>
        <a:p>
          <a:r>
            <a:rPr lang="en-IN" dirty="0" smtClean="0"/>
            <a:t>Pandas and </a:t>
          </a:r>
          <a:r>
            <a:rPr lang="en-IN" dirty="0" err="1" smtClean="0"/>
            <a:t>NUmpy</a:t>
          </a:r>
          <a:endParaRPr lang="en-IN" dirty="0"/>
        </a:p>
      </dgm:t>
    </dgm:pt>
    <dgm:pt modelId="{3CF98A4B-DB5E-4D16-8190-31F41A9190CB}" type="parTrans" cxnId="{D94647C8-591F-43F8-A1BC-6C771657F709}">
      <dgm:prSet/>
      <dgm:spPr/>
      <dgm:t>
        <a:bodyPr/>
        <a:lstStyle/>
        <a:p>
          <a:endParaRPr lang="en-IN"/>
        </a:p>
      </dgm:t>
    </dgm:pt>
    <dgm:pt modelId="{CA6316C2-2497-4B3E-9C03-08EFF275364A}" type="sibTrans" cxnId="{D94647C8-591F-43F8-A1BC-6C771657F709}">
      <dgm:prSet/>
      <dgm:spPr/>
      <dgm:t>
        <a:bodyPr/>
        <a:lstStyle/>
        <a:p>
          <a:endParaRPr lang="en-IN"/>
        </a:p>
      </dgm:t>
    </dgm:pt>
    <dgm:pt modelId="{09C985C0-B812-4288-B453-740F3FC11319}">
      <dgm:prSet phldrT="[Text]"/>
      <dgm:spPr/>
      <dgm:t>
        <a:bodyPr/>
        <a:lstStyle/>
        <a:p>
          <a:r>
            <a:rPr lang="en-IN" dirty="0" smtClean="0"/>
            <a:t>Pandas and </a:t>
          </a:r>
          <a:r>
            <a:rPr lang="en-IN" dirty="0" err="1" smtClean="0"/>
            <a:t>Numpy</a:t>
          </a:r>
          <a:r>
            <a:rPr lang="en-IN" dirty="0" smtClean="0"/>
            <a:t> is used to read files and manipulate the data.</a:t>
          </a:r>
          <a:endParaRPr lang="en-IN" dirty="0"/>
        </a:p>
      </dgm:t>
    </dgm:pt>
    <dgm:pt modelId="{132B8659-EF5E-4EAA-AC3F-A7A9A28E85EC}" type="parTrans" cxnId="{24140596-C9B2-4B16-94DF-69CA448C54D7}">
      <dgm:prSet/>
      <dgm:spPr/>
      <dgm:t>
        <a:bodyPr/>
        <a:lstStyle/>
        <a:p>
          <a:endParaRPr lang="en-IN"/>
        </a:p>
      </dgm:t>
    </dgm:pt>
    <dgm:pt modelId="{4D062AF2-5034-4B50-9531-DD2CFEF9FC58}" type="sibTrans" cxnId="{24140596-C9B2-4B16-94DF-69CA448C54D7}">
      <dgm:prSet/>
      <dgm:spPr/>
      <dgm:t>
        <a:bodyPr/>
        <a:lstStyle/>
        <a:p>
          <a:endParaRPr lang="en-IN"/>
        </a:p>
      </dgm:t>
    </dgm:pt>
    <dgm:pt modelId="{700EC12C-3707-4D62-9449-C686010F172F}" type="pres">
      <dgm:prSet presAssocID="{61A3F752-07C0-4DFA-8D6C-C43D610DC7DE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451B2BCA-B200-4EFA-BE96-D98CEE3495CC}" type="pres">
      <dgm:prSet presAssocID="{BB421C37-37EF-496B-B0F6-30D66CB0369F}" presName="composite" presStyleCnt="0"/>
      <dgm:spPr/>
    </dgm:pt>
    <dgm:pt modelId="{FF5ABF01-1157-4439-A065-D17A41A86AE3}" type="pres">
      <dgm:prSet presAssocID="{BB421C37-37EF-496B-B0F6-30D66CB0369F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1C5A798-0543-45F9-A7FD-DDAFB6817C0C}" type="pres">
      <dgm:prSet presAssocID="{BB421C37-37EF-496B-B0F6-30D66CB0369F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8B087B4-76F8-42DF-B284-4C0684E8BF0B}" type="pres">
      <dgm:prSet presAssocID="{0DEDB8D6-6E96-4062-BEA2-09C38DEEB2D9}" presName="sp" presStyleCnt="0"/>
      <dgm:spPr/>
    </dgm:pt>
    <dgm:pt modelId="{99FF09F2-9684-46A6-8A2B-11D522AEFD07}" type="pres">
      <dgm:prSet presAssocID="{38014B1D-A27F-42FF-B6B1-BE7586D133DB}" presName="composite" presStyleCnt="0"/>
      <dgm:spPr/>
    </dgm:pt>
    <dgm:pt modelId="{7873F06A-0553-4BE6-A2D6-4EE518A6E381}" type="pres">
      <dgm:prSet presAssocID="{38014B1D-A27F-42FF-B6B1-BE7586D133DB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50D7C86-180D-413A-BB58-64FF5E49ABA0}" type="pres">
      <dgm:prSet presAssocID="{38014B1D-A27F-42FF-B6B1-BE7586D133DB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1B6EE7B-8A1A-42A8-8CD1-A72FDC10649A}" type="pres">
      <dgm:prSet presAssocID="{4E581CF3-BB9D-4446-A431-BB33D7AB8CAC}" presName="sp" presStyleCnt="0"/>
      <dgm:spPr/>
    </dgm:pt>
    <dgm:pt modelId="{E6735788-A9A4-4F22-94B6-9A39E039C4AD}" type="pres">
      <dgm:prSet presAssocID="{7A23D6F6-38F4-497A-B7F0-87BB7B0FBDD4}" presName="composite" presStyleCnt="0"/>
      <dgm:spPr/>
    </dgm:pt>
    <dgm:pt modelId="{E212E35A-E2A8-483D-9CA8-C41FD5C2E386}" type="pres">
      <dgm:prSet presAssocID="{7A23D6F6-38F4-497A-B7F0-87BB7B0FBDD4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E9D97F7-9518-460A-B385-783CA6030031}" type="pres">
      <dgm:prSet presAssocID="{7A23D6F6-38F4-497A-B7F0-87BB7B0FBDD4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5838430F-B3F0-43AB-8553-3A9B4BCD0A05}" type="presOf" srcId="{D18C3A30-E9F0-42DC-9796-B8093EC8F2CD}" destId="{21C5A798-0543-45F9-A7FD-DDAFB6817C0C}" srcOrd="0" destOrd="0" presId="urn:microsoft.com/office/officeart/2005/8/layout/chevron2"/>
    <dgm:cxn modelId="{3CA96CC7-5A39-4224-AB2B-4F06D2127EEA}" srcId="{BB421C37-37EF-496B-B0F6-30D66CB0369F}" destId="{D18C3A30-E9F0-42DC-9796-B8093EC8F2CD}" srcOrd="0" destOrd="0" parTransId="{E123BE5C-A0CE-49AB-9A84-ABE91FFB9618}" sibTransId="{A961F37D-56CD-458C-85DC-029BE2C35690}"/>
    <dgm:cxn modelId="{A3437C5F-EB32-4999-830C-DA63B8FAB67E}" type="presOf" srcId="{60E3E511-0D16-4704-AFBE-EE1E36A6EF9E}" destId="{950D7C86-180D-413A-BB58-64FF5E49ABA0}" srcOrd="0" destOrd="0" presId="urn:microsoft.com/office/officeart/2005/8/layout/chevron2"/>
    <dgm:cxn modelId="{24140596-C9B2-4B16-94DF-69CA448C54D7}" srcId="{7A23D6F6-38F4-497A-B7F0-87BB7B0FBDD4}" destId="{09C985C0-B812-4288-B453-740F3FC11319}" srcOrd="0" destOrd="0" parTransId="{132B8659-EF5E-4EAA-AC3F-A7A9A28E85EC}" sibTransId="{4D062AF2-5034-4B50-9531-DD2CFEF9FC58}"/>
    <dgm:cxn modelId="{5B27DE84-6481-4ED1-85E6-9393ED9F0E31}" srcId="{61A3F752-07C0-4DFA-8D6C-C43D610DC7DE}" destId="{38014B1D-A27F-42FF-B6B1-BE7586D133DB}" srcOrd="1" destOrd="0" parTransId="{0060413F-0E69-4460-9BF2-8B2362DEE708}" sibTransId="{4E581CF3-BB9D-4446-A431-BB33D7AB8CAC}"/>
    <dgm:cxn modelId="{0E8C2199-EC9F-4395-B1CF-BBF29185AF91}" type="presOf" srcId="{BB421C37-37EF-496B-B0F6-30D66CB0369F}" destId="{FF5ABF01-1157-4439-A065-D17A41A86AE3}" srcOrd="0" destOrd="0" presId="urn:microsoft.com/office/officeart/2005/8/layout/chevron2"/>
    <dgm:cxn modelId="{D94647C8-591F-43F8-A1BC-6C771657F709}" srcId="{61A3F752-07C0-4DFA-8D6C-C43D610DC7DE}" destId="{7A23D6F6-38F4-497A-B7F0-87BB7B0FBDD4}" srcOrd="2" destOrd="0" parTransId="{3CF98A4B-DB5E-4D16-8190-31F41A9190CB}" sibTransId="{CA6316C2-2497-4B3E-9C03-08EFF275364A}"/>
    <dgm:cxn modelId="{D23FC3FA-55DC-4FF4-B9D9-D2E3BAFF0139}" srcId="{61A3F752-07C0-4DFA-8D6C-C43D610DC7DE}" destId="{BB421C37-37EF-496B-B0F6-30D66CB0369F}" srcOrd="0" destOrd="0" parTransId="{8DFBE276-0603-4D23-B140-A4444E6F80A0}" sibTransId="{0DEDB8D6-6E96-4062-BEA2-09C38DEEB2D9}"/>
    <dgm:cxn modelId="{0D962954-F2A3-495C-A56C-CB9386DABD7D}" type="presOf" srcId="{38014B1D-A27F-42FF-B6B1-BE7586D133DB}" destId="{7873F06A-0553-4BE6-A2D6-4EE518A6E381}" srcOrd="0" destOrd="0" presId="urn:microsoft.com/office/officeart/2005/8/layout/chevron2"/>
    <dgm:cxn modelId="{0172FF35-7D3C-4D08-8746-572DA56890EE}" type="presOf" srcId="{61A3F752-07C0-4DFA-8D6C-C43D610DC7DE}" destId="{700EC12C-3707-4D62-9449-C686010F172F}" srcOrd="0" destOrd="0" presId="urn:microsoft.com/office/officeart/2005/8/layout/chevron2"/>
    <dgm:cxn modelId="{41B3AADF-8DD8-4945-9F1B-125F48BF5C23}" type="presOf" srcId="{7A23D6F6-38F4-497A-B7F0-87BB7B0FBDD4}" destId="{E212E35A-E2A8-483D-9CA8-C41FD5C2E386}" srcOrd="0" destOrd="0" presId="urn:microsoft.com/office/officeart/2005/8/layout/chevron2"/>
    <dgm:cxn modelId="{F863608F-AD9F-4DB8-B8C4-1E923E060D59}" srcId="{38014B1D-A27F-42FF-B6B1-BE7586D133DB}" destId="{60E3E511-0D16-4704-AFBE-EE1E36A6EF9E}" srcOrd="0" destOrd="0" parTransId="{9CD71B87-5C7B-4A0F-9D4D-3D29A1509858}" sibTransId="{1E8C7E90-3580-4E79-B5B1-6710682A7BE5}"/>
    <dgm:cxn modelId="{CDF04DE7-5076-44D5-896A-CC1E6D34D579}" type="presOf" srcId="{09C985C0-B812-4288-B453-740F3FC11319}" destId="{EE9D97F7-9518-460A-B385-783CA6030031}" srcOrd="0" destOrd="0" presId="urn:microsoft.com/office/officeart/2005/8/layout/chevron2"/>
    <dgm:cxn modelId="{CD53A2CE-F608-461A-BDA8-364CC06D949E}" type="presParOf" srcId="{700EC12C-3707-4D62-9449-C686010F172F}" destId="{451B2BCA-B200-4EFA-BE96-D98CEE3495CC}" srcOrd="0" destOrd="0" presId="urn:microsoft.com/office/officeart/2005/8/layout/chevron2"/>
    <dgm:cxn modelId="{44C1467D-19A2-4C43-BC78-D3D9CB3EE3D7}" type="presParOf" srcId="{451B2BCA-B200-4EFA-BE96-D98CEE3495CC}" destId="{FF5ABF01-1157-4439-A065-D17A41A86AE3}" srcOrd="0" destOrd="0" presId="urn:microsoft.com/office/officeart/2005/8/layout/chevron2"/>
    <dgm:cxn modelId="{A8079913-B655-4501-BDF6-380EFCC4E6DF}" type="presParOf" srcId="{451B2BCA-B200-4EFA-BE96-D98CEE3495CC}" destId="{21C5A798-0543-45F9-A7FD-DDAFB6817C0C}" srcOrd="1" destOrd="0" presId="urn:microsoft.com/office/officeart/2005/8/layout/chevron2"/>
    <dgm:cxn modelId="{4D8A0515-0C29-4F04-8AFE-FF697E9D7BAA}" type="presParOf" srcId="{700EC12C-3707-4D62-9449-C686010F172F}" destId="{C8B087B4-76F8-42DF-B284-4C0684E8BF0B}" srcOrd="1" destOrd="0" presId="urn:microsoft.com/office/officeart/2005/8/layout/chevron2"/>
    <dgm:cxn modelId="{EBAC83C3-67B9-4A4F-9740-94C42FEFE251}" type="presParOf" srcId="{700EC12C-3707-4D62-9449-C686010F172F}" destId="{99FF09F2-9684-46A6-8A2B-11D522AEFD07}" srcOrd="2" destOrd="0" presId="urn:microsoft.com/office/officeart/2005/8/layout/chevron2"/>
    <dgm:cxn modelId="{5EB48B1B-6287-4714-B853-9B6037AF71B4}" type="presParOf" srcId="{99FF09F2-9684-46A6-8A2B-11D522AEFD07}" destId="{7873F06A-0553-4BE6-A2D6-4EE518A6E381}" srcOrd="0" destOrd="0" presId="urn:microsoft.com/office/officeart/2005/8/layout/chevron2"/>
    <dgm:cxn modelId="{CEED3817-4AB0-47DF-B585-8A2902D969E2}" type="presParOf" srcId="{99FF09F2-9684-46A6-8A2B-11D522AEFD07}" destId="{950D7C86-180D-413A-BB58-64FF5E49ABA0}" srcOrd="1" destOrd="0" presId="urn:microsoft.com/office/officeart/2005/8/layout/chevron2"/>
    <dgm:cxn modelId="{9E16DD88-C80C-40D1-8786-4EED45FCBF37}" type="presParOf" srcId="{700EC12C-3707-4D62-9449-C686010F172F}" destId="{21B6EE7B-8A1A-42A8-8CD1-A72FDC10649A}" srcOrd="3" destOrd="0" presId="urn:microsoft.com/office/officeart/2005/8/layout/chevron2"/>
    <dgm:cxn modelId="{B723162C-CC4D-42F3-BED5-7EDFC1E3ED3E}" type="presParOf" srcId="{700EC12C-3707-4D62-9449-C686010F172F}" destId="{E6735788-A9A4-4F22-94B6-9A39E039C4AD}" srcOrd="4" destOrd="0" presId="urn:microsoft.com/office/officeart/2005/8/layout/chevron2"/>
    <dgm:cxn modelId="{7C755436-7852-470E-8D06-EA4150770EAE}" type="presParOf" srcId="{E6735788-A9A4-4F22-94B6-9A39E039C4AD}" destId="{E212E35A-E2A8-483D-9CA8-C41FD5C2E386}" srcOrd="0" destOrd="0" presId="urn:microsoft.com/office/officeart/2005/8/layout/chevron2"/>
    <dgm:cxn modelId="{CED6CB14-BEE2-4175-A13A-1BEA20D98C8A}" type="presParOf" srcId="{E6735788-A9A4-4F22-94B6-9A39E039C4AD}" destId="{EE9D97F7-9518-460A-B385-783CA603003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5ABF01-1157-4439-A065-D17A41A86AE3}">
      <dsp:nvSpPr>
        <dsp:cNvPr id="0" name=""/>
        <dsp:cNvSpPr/>
      </dsp:nvSpPr>
      <dsp:spPr>
        <a:xfrm rot="5400000">
          <a:off x="-150134" y="151410"/>
          <a:ext cx="1000893" cy="70062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000" kern="1200" dirty="0" smtClean="0"/>
            <a:t>Open CV</a:t>
          </a:r>
          <a:endParaRPr lang="en-IN" sz="1000" kern="1200" dirty="0"/>
        </a:p>
      </dsp:txBody>
      <dsp:txXfrm rot="-5400000">
        <a:off x="1" y="351589"/>
        <a:ext cx="700625" cy="300268"/>
      </dsp:txXfrm>
    </dsp:sp>
    <dsp:sp modelId="{21C5A798-0543-45F9-A7FD-DDAFB6817C0C}">
      <dsp:nvSpPr>
        <dsp:cNvPr id="0" name=""/>
        <dsp:cNvSpPr/>
      </dsp:nvSpPr>
      <dsp:spPr>
        <a:xfrm rot="5400000">
          <a:off x="2885134" y="-2183233"/>
          <a:ext cx="650580" cy="501959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2000" kern="1200" dirty="0" smtClean="0"/>
            <a:t>Open CV was used to read and transform images</a:t>
          </a:r>
          <a:endParaRPr lang="en-IN" sz="2000" kern="1200" dirty="0"/>
        </a:p>
      </dsp:txBody>
      <dsp:txXfrm rot="-5400000">
        <a:off x="700625" y="33035"/>
        <a:ext cx="4987840" cy="587062"/>
      </dsp:txXfrm>
    </dsp:sp>
    <dsp:sp modelId="{7873F06A-0553-4BE6-A2D6-4EE518A6E381}">
      <dsp:nvSpPr>
        <dsp:cNvPr id="0" name=""/>
        <dsp:cNvSpPr/>
      </dsp:nvSpPr>
      <dsp:spPr>
        <a:xfrm rot="5400000">
          <a:off x="-150134" y="945407"/>
          <a:ext cx="1000893" cy="70062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000" kern="1200" dirty="0" smtClean="0"/>
            <a:t>YOLO</a:t>
          </a:r>
          <a:endParaRPr lang="en-IN" sz="1000" kern="1200" dirty="0"/>
        </a:p>
      </dsp:txBody>
      <dsp:txXfrm rot="-5400000">
        <a:off x="1" y="1145586"/>
        <a:ext cx="700625" cy="300268"/>
      </dsp:txXfrm>
    </dsp:sp>
    <dsp:sp modelId="{950D7C86-180D-413A-BB58-64FF5E49ABA0}">
      <dsp:nvSpPr>
        <dsp:cNvPr id="0" name=""/>
        <dsp:cNvSpPr/>
      </dsp:nvSpPr>
      <dsp:spPr>
        <a:xfrm rot="5400000">
          <a:off x="2885134" y="-1389235"/>
          <a:ext cx="650580" cy="501959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2000" kern="1200" dirty="0" smtClean="0"/>
            <a:t>YOLO Algorithm and pre-trained COCO weights are used to fine tune the model</a:t>
          </a:r>
          <a:endParaRPr lang="en-IN" sz="2000" kern="1200" dirty="0"/>
        </a:p>
      </dsp:txBody>
      <dsp:txXfrm rot="-5400000">
        <a:off x="700625" y="827033"/>
        <a:ext cx="4987840" cy="587062"/>
      </dsp:txXfrm>
    </dsp:sp>
    <dsp:sp modelId="{E212E35A-E2A8-483D-9CA8-C41FD5C2E386}">
      <dsp:nvSpPr>
        <dsp:cNvPr id="0" name=""/>
        <dsp:cNvSpPr/>
      </dsp:nvSpPr>
      <dsp:spPr>
        <a:xfrm rot="5400000">
          <a:off x="-150134" y="1739405"/>
          <a:ext cx="1000893" cy="70062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000" kern="1200" dirty="0" smtClean="0"/>
            <a:t>Pandas and </a:t>
          </a:r>
          <a:r>
            <a:rPr lang="en-IN" sz="1000" kern="1200" dirty="0" err="1" smtClean="0"/>
            <a:t>NUmpy</a:t>
          </a:r>
          <a:endParaRPr lang="en-IN" sz="1000" kern="1200" dirty="0"/>
        </a:p>
      </dsp:txBody>
      <dsp:txXfrm rot="-5400000">
        <a:off x="1" y="1939584"/>
        <a:ext cx="700625" cy="300268"/>
      </dsp:txXfrm>
    </dsp:sp>
    <dsp:sp modelId="{EE9D97F7-9518-460A-B385-783CA6030031}">
      <dsp:nvSpPr>
        <dsp:cNvPr id="0" name=""/>
        <dsp:cNvSpPr/>
      </dsp:nvSpPr>
      <dsp:spPr>
        <a:xfrm rot="5400000">
          <a:off x="2885134" y="-595238"/>
          <a:ext cx="650580" cy="501959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2000" kern="1200" dirty="0" smtClean="0"/>
            <a:t>Pandas and </a:t>
          </a:r>
          <a:r>
            <a:rPr lang="en-IN" sz="2000" kern="1200" dirty="0" err="1" smtClean="0"/>
            <a:t>Numpy</a:t>
          </a:r>
          <a:r>
            <a:rPr lang="en-IN" sz="2000" kern="1200" dirty="0" smtClean="0"/>
            <a:t> is used to read files and manipulate the data.</a:t>
          </a:r>
          <a:endParaRPr lang="en-IN" sz="2000" kern="1200" dirty="0"/>
        </a:p>
      </dsp:txBody>
      <dsp:txXfrm rot="-5400000">
        <a:off x="700625" y="1621030"/>
        <a:ext cx="4987840" cy="5870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E24F2345-EC98-4DA1-BEDE-E955624755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CC33E638-B8D4-466B-AD53-47551EDA16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51EFA-6533-45C3-8394-23FFC04F750D}" type="datetimeFigureOut">
              <a:rPr lang="en-US" smtClean="0"/>
              <a:t>1/21/2023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2889FA8-6777-4B9D-A1A9-C7DBF5FEA9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04C72C3-43D9-4379-9293-03F53C8488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E2DD4-2E30-4434-A427-2EC5049107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373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4C180-10CF-422C-B717-65F1B78C7EB7}" type="datetimeFigureOut">
              <a:rPr lang="en-US" noProof="0" smtClean="0"/>
              <a:t>1/21/2023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375C1-7C5C-42A2-80F2-05631BB3764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2554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88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4889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16977C32-6781-4E43-B083-CC319C1A2B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rIns="1044000" anchor="ctr"/>
          <a:lstStyle>
            <a:lvl1pPr marL="0" indent="0" algn="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37700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C4908609-0EC4-4718-AC46-A50BB2DA333E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1790100" y="2701131"/>
            <a:ext cx="4113900" cy="28281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xmlns="" id="{C61EBC7C-80CF-489F-86B3-5894908189E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58100" y="2701131"/>
            <a:ext cx="4113900" cy="28281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xmlns="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93079" y="1728000"/>
            <a:ext cx="4122920" cy="735800"/>
          </a:xfrm>
          <a:noFill/>
        </p:spPr>
        <p:txBody>
          <a:bodyPr anchor="t"/>
          <a:lstStyle>
            <a:lvl1pPr marL="0" indent="0" algn="l">
              <a:buNone/>
              <a:defRPr sz="54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867F0EAC-0FF4-447C-8EE4-2B107165DF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5762" y="1722438"/>
            <a:ext cx="4104437" cy="735749"/>
          </a:xfrm>
        </p:spPr>
        <p:txBody>
          <a:bodyPr anchor="t"/>
          <a:lstStyle>
            <a:lvl1pPr marL="0" indent="0">
              <a:buNone/>
              <a:defRPr sz="54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xmlns="" id="{DED90C13-8D49-4652-B68A-A0B5084BB4D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17595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xmlns="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93150"/>
            <a:ext cx="4348065" cy="4348065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xmlns="" id="{C15F42E2-EE95-4479-80E9-94A75E9D6E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67887"/>
            <a:ext cx="3998591" cy="3998591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xmlns="" id="{4059823C-F505-4D2A-854E-5144BD58A76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207063"/>
            <a:ext cx="3120238" cy="3120238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xmlns="" id="{B30FA196-A035-4908-BA51-B769293255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xmlns="" id="{38F1EEC3-A74E-4124-95F3-D8A27EA3DDF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xmlns="" id="{744F95B1-3E5D-46C4-846F-01E3035D1A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47101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xmlns="" id="{39CDA933-12B5-44CD-BD16-C9589DE755E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xmlns="" id="{9751FCE0-5FA8-4E25-A4E7-8B2901F69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xmlns="" id="{0D97BC04-5B6C-4CFD-8184-7637C9A8F8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xmlns="" id="{E7A8CB18-EF35-4644-9DDB-02D8B65EA55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97170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2436FA5D-088F-4BDE-ABD2-A640A8610900}"/>
              </a:ext>
            </a:extLst>
          </p:cNvPr>
          <p:cNvCxnSpPr/>
          <p:nvPr userDrawn="1"/>
        </p:nvCxnSpPr>
        <p:spPr>
          <a:xfrm>
            <a:off x="6096000" y="1319756"/>
            <a:ext cx="0" cy="46101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0C2BCB80-6997-4274-AAFE-65C2CCFFFD10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624806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5">
            <a:extLst>
              <a:ext uri="{FF2B5EF4-FFF2-40B4-BE49-F238E27FC236}">
                <a16:creationId xmlns:a16="http://schemas.microsoft.com/office/drawing/2014/main" xmlns="" id="{9A1FC84B-8A06-4879-86ED-47E43AAC98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xmlns="" id="{4B975678-3DFA-4D26-9CF6-01294F725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6046600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xmlns="" id="{8B55997C-0304-482F-A7C3-8E50C8ED55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60393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xmlns="" id="{E26AB0A6-DA7A-4EA3-9528-68FDBA8BF3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60393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</p:spTree>
    <p:extLst>
      <p:ext uri="{BB962C8B-B14F-4D97-AF65-F5344CB8AC3E}">
        <p14:creationId xmlns:p14="http://schemas.microsoft.com/office/powerpoint/2010/main" val="966920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11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728000"/>
            <a:ext cx="54720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00000" y="1728000"/>
            <a:ext cx="54720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0061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615908-D8D7-48AF-8B8F-21B88B87D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0B617A5-FA6C-44C9-ABCB-DCA5D4615EC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210852"/>
            <a:ext cx="5472000" cy="386848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A122ACD-5C8B-4CDA-89C5-565C88865B5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00000" y="2210852"/>
            <a:ext cx="5472000" cy="386848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43614A35-31E3-40DA-85DD-07B2076907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B171800C-9F25-4694-879B-16A1F7BBAA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2" name="Straight Connector 11" title="Divider Line">
            <a:extLst>
              <a:ext uri="{FF2B5EF4-FFF2-40B4-BE49-F238E27FC236}">
                <a16:creationId xmlns:a16="http://schemas.microsoft.com/office/drawing/2014/main" xmlns="" id="{03063CBE-E62B-44CB-9B45-D39B595FE2AF}"/>
              </a:ext>
            </a:extLst>
          </p:cNvPr>
          <p:cNvCxnSpPr>
            <a:cxnSpLocks/>
          </p:cNvCxnSpPr>
          <p:nvPr userDrawn="1"/>
        </p:nvCxnSpPr>
        <p:spPr>
          <a:xfrm>
            <a:off x="449349" y="2159999"/>
            <a:ext cx="42141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title="Divider Line">
            <a:extLst>
              <a:ext uri="{FF2B5EF4-FFF2-40B4-BE49-F238E27FC236}">
                <a16:creationId xmlns:a16="http://schemas.microsoft.com/office/drawing/2014/main" xmlns="" id="{0EA58CA1-D7A1-4089-B687-193C35202523}"/>
              </a:ext>
            </a:extLst>
          </p:cNvPr>
          <p:cNvCxnSpPr>
            <a:cxnSpLocks/>
          </p:cNvCxnSpPr>
          <p:nvPr userDrawn="1"/>
        </p:nvCxnSpPr>
        <p:spPr>
          <a:xfrm>
            <a:off x="6312700" y="2159999"/>
            <a:ext cx="42141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A1844C96-F6D4-4E32-8A11-B1815109D2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654025"/>
            <a:ext cx="54720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xmlns="" id="{EA0BCCC6-F846-426B-B421-41B835224F4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12700" y="1654025"/>
            <a:ext cx="54593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3097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FF5B2679-5029-4692-A1C7-099E7A58362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1B5AA133-C824-4B4A-96F4-D48A58E222D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0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388A40C4-1887-4DBA-90FF-4CF89932DA57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7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1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2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17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3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xmlns="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601538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xmlns="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B66BE87F-A588-41BE-A251-8940FFF7BDB0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xmlns="" id="{EE87B275-BCEB-48C5-BD58-39E2B9AB90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xmlns="" id="{75FEF587-0930-42DA-AF85-54F9A14870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7B00876-F334-4F19-ACB9-5A52E300C6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xmlns="" id="{DC5160FB-C621-4014-AF15-7C31EBF946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3D37E5E1-DD5A-4C77-849F-40C0D2AE3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8164CA25-5B7F-4EDD-8B42-0D567DED1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15876039-3F56-4587-900E-4FCE60BCA5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515FCEBD-9007-4B9D-AE69-7F8068A14B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xmlns="" id="{8856F7F9-97EB-4612-BB5C-DDB9D90C9C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xmlns="" id="{B0C577BC-AD44-4FF0-8F34-D7ABD44B10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12E19F39-39CE-43A3-912F-3D8656DA5E7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64F2C543-C785-4078-9811-96F28F1BF2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022F0FFE-8538-47C2-9227-B4DE41186C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75D12B21-B498-4E00-B817-457BAED99A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A60F8F4D-F654-4555-BC21-7137D98E02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0B633DEF-CDC6-4A75-A05B-0C875E2B8FF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23A67F56-440C-4AE2-B52E-F6ECF3E31F8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E8F5BF8F-8918-4E36-8AAF-45E994E46B2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1A2F56E4-C780-42A2-BA54-B1EAB7CA21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xmlns="" id="{7405E86B-3690-4EBE-8353-7ABE76F108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xmlns="" id="{DB54048B-A035-47F0-B54D-1B9676EE893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12F6976C-DDBF-4808-9B45-2C78E0FC6AA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66103D17-8EEC-45BF-B909-8F6DB8575A3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57F6EB7B-A4AE-4147-A94B-9C2860A158F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95673032-36DB-4772-82D8-46E21D810A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="" id="{CDE9935C-FEBD-421A-A63B-8A87A2D4A4D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242C672-1222-4C21-9E3D-F365D9665E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solidFill>
            <a:schemeClr val="bg1">
              <a:lumMod val="95000"/>
            </a:schemeClr>
          </a:solidFill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2F97A7E3-509A-417D-9818-EDDA3B539E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529110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977821B-617D-47E4-AAA2-FADADD15EB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1799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4854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53739758-B746-428A-A18B-3989DA89A8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74854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xmlns="" id="{B502D142-31B4-4BFF-A18F-9FB36E0F4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74854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1" name="Picture Placeholder 4">
            <a:extLst>
              <a:ext uri="{FF2B5EF4-FFF2-40B4-BE49-F238E27FC236}">
                <a16:creationId xmlns:a16="http://schemas.microsoft.com/office/drawing/2014/main" xmlns="" id="{ED382BE6-73A2-49C4-9284-7996310FE85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268028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xmlns="" id="{5E81FDE4-AA9D-42F8-BEAF-C710A81DC8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81108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xmlns="" id="{9D6585E1-D051-4611-811C-C8101B0D2F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1108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xmlns="" id="{6C195A32-24CC-4109-9C00-31757D0A0A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1108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xmlns="" id="{B318C64F-C963-4A3C-BB8F-999A7F7F5F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112825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B8B9BC49-5937-4C0A-9AA6-7A7DA7F18CA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4731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xmlns="" id="{8020B4D6-002F-4FA9-BF1D-FC56D9A06F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4731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xmlns="" id="{93C1946C-7118-4BF3-8EE8-B0944465F4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4731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38949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xmlns="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xmlns="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xmlns="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xmlns="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xmlns="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xmlns="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xmlns="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xmlns="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xmlns="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xmlns="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37570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xmlns="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319606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xmlns="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263509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xmlns="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07412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F9EF21D5-1862-4F5B-86BF-B76AF2A72B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80EC8DA4-EC6B-4362-949F-968E973A54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Picture Placeholder 15">
            <a:extLst>
              <a:ext uri="{FF2B5EF4-FFF2-40B4-BE49-F238E27FC236}">
                <a16:creationId xmlns:a16="http://schemas.microsoft.com/office/drawing/2014/main" xmlns="" id="{FC64B5FD-0E87-4FAB-AFEA-D10DFED9F6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15131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205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9">
            <a:extLst>
              <a:ext uri="{FF2B5EF4-FFF2-40B4-BE49-F238E27FC236}">
                <a16:creationId xmlns:a16="http://schemas.microsoft.com/office/drawing/2014/main" xmlns="" id="{8BA39708-26C4-4C58-AAF1-7DDBAAFAC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129FEC1A-545F-4D58-B291-028B7D695567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3600" spc="-3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9896" y="4962525"/>
            <a:ext cx="35717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87B6BB1-24C3-48A6-913C-94F7EA8127A1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1C9CBFF-5639-480A-82C7-50DAD54E2E48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1286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xmlns="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434267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9284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82A4E56-DEE9-4FB2-89FF-0F12DB08AD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A8525B7-4C8D-4482-98E3-A68789AAB0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02381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>
            <a:extLst>
              <a:ext uri="{FF2B5EF4-FFF2-40B4-BE49-F238E27FC236}">
                <a16:creationId xmlns:a16="http://schemas.microsoft.com/office/drawing/2014/main" xmlns="" id="{FF978957-D101-43B4-A717-19B1820B4F1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4DD3616-4E40-4CE5-88C8-2AF6E47D2086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EA3B184-0AF0-4DF5-B2BD-E6D1806BE1BF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B8FC9062-5711-4550-8470-F1324E804FFF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C433A2F-8949-4AAC-AE96-175254493AF4}"/>
              </a:ext>
            </a:extLst>
          </p:cNvPr>
          <p:cNvSpPr/>
          <p:nvPr userDrawn="1"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45B1DD-2DBA-49BF-BF09-5B70713A4C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54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05624" y="5057775"/>
            <a:ext cx="3206053" cy="24765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ABB85-2AAF-4939-BDF4-E3CF2F31B3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5" y="5400675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ZA" sz="1600" dirty="0"/>
            </a:lvl5pPr>
          </a:lstStyle>
          <a:p>
            <a:pPr marL="266700" lvl="0" indent="-266700"/>
            <a:r>
              <a:rPr lang="en-US" noProof="0"/>
              <a:t>Contact Number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04E7DF27-55E9-4F17-91D3-29228A402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5625" y="5751513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ZA" sz="1600"/>
            </a:lvl5pPr>
          </a:lstStyle>
          <a:p>
            <a:pPr marL="266700" lvl="0" indent="-266700"/>
            <a:r>
              <a:rPr lang="en-US" noProof="0"/>
              <a:t>Email or Social Media Handle</a:t>
            </a:r>
          </a:p>
        </p:txBody>
      </p:sp>
    </p:spTree>
    <p:extLst>
      <p:ext uri="{BB962C8B-B14F-4D97-AF65-F5344CB8AC3E}">
        <p14:creationId xmlns:p14="http://schemas.microsoft.com/office/powerpoint/2010/main" val="41008153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Previe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of a cell phone&#10;&#10;Description generated with high confidence">
            <a:extLst>
              <a:ext uri="{FF2B5EF4-FFF2-40B4-BE49-F238E27FC236}">
                <a16:creationId xmlns:a16="http://schemas.microsoft.com/office/drawing/2014/main" xmlns="" id="{68055F11-596F-47BF-A832-A501EC346C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07" y="915497"/>
            <a:ext cx="4666142" cy="4684105"/>
          </a:xfrm>
          <a:prstGeom prst="rect">
            <a:avLst/>
          </a:prstGeom>
        </p:spPr>
      </p:pic>
      <p:pic>
        <p:nvPicPr>
          <p:cNvPr id="9" name="Picture 8" descr="Screen of a cell phone&#10;&#10;Description generated with high confidence">
            <a:extLst>
              <a:ext uri="{FF2B5EF4-FFF2-40B4-BE49-F238E27FC236}">
                <a16:creationId xmlns:a16="http://schemas.microsoft.com/office/drawing/2014/main" xmlns="" id="{80EBF765-2A5E-4BDA-B092-25691E4791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929" y="915497"/>
            <a:ext cx="4666142" cy="4684105"/>
          </a:xfrm>
          <a:prstGeom prst="rect">
            <a:avLst/>
          </a:prstGeom>
        </p:spPr>
      </p:pic>
      <p:pic>
        <p:nvPicPr>
          <p:cNvPr id="10" name="Picture 9" descr="Screen of a cell phone&#10;&#10;Description generated with high confidence">
            <a:extLst>
              <a:ext uri="{FF2B5EF4-FFF2-40B4-BE49-F238E27FC236}">
                <a16:creationId xmlns:a16="http://schemas.microsoft.com/office/drawing/2014/main" xmlns="" id="{E97A6530-14B5-4A05-B7A3-7BA661FCD5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51" y="915497"/>
            <a:ext cx="4666142" cy="4684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xmlns="" id="{47EC9494-5A42-419D-AADF-96EF1EFD7B6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505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CE2D3309-00A3-42D9-8706-6F2A6AD3BB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15505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xmlns="" id="{94E4C70C-AC1E-4EDE-B2C1-23A54123479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17714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xmlns="" id="{14B1BB7D-C6D3-4D9C-A235-6CBB5A13EE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7714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xmlns="" id="{718515F4-6451-4FB7-ACE4-5D9C2CD207A4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69987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xmlns="" id="{B362C889-34FC-4EB1-967B-DC98349082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987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4C4EB921-BD58-4C2E-BDD5-FC8D262982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51679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xmlns="" id="{3CB44DE3-C599-4EA7-BFDA-4E39AE89F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281301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xmlns="" id="{A4392E45-2A0B-49BF-9952-79C42AF8DE9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0923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0127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49CC2AE-E299-42B4-A2C4-357708A005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800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556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xmlns="" id="{03139A49-E537-4395-967A-08C9978207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25172" y="3591659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xmlns="" id="{3EE1C8A1-F171-46D2-A92F-1B0E9C52B1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68052" y="5448541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xmlns="" id="{E3E7FB48-98BE-4677-A80F-969F9F3072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18545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xmlns="" id="{0146F28A-70F5-4E8B-8A3A-ADB1B6A080D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69301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</p:spTree>
    <p:extLst>
      <p:ext uri="{BB962C8B-B14F-4D97-AF65-F5344CB8AC3E}">
        <p14:creationId xmlns:p14="http://schemas.microsoft.com/office/powerpoint/2010/main" val="2362715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3102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805D700-F00E-4505-8483-501219FB8BD2}"/>
              </a:ext>
            </a:extLst>
          </p:cNvPr>
          <p:cNvSpPr/>
          <p:nvPr userDrawn="1"/>
        </p:nvSpPr>
        <p:spPr>
          <a:xfrm>
            <a:off x="0" y="0"/>
            <a:ext cx="12192000" cy="63653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4186834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xmlns="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DF554488-3F7D-4F3A-9AAF-73FB0977D73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05962" y="457200"/>
            <a:ext cx="5501126" cy="5411787"/>
          </a:xfrm>
        </p:spPr>
        <p:txBody>
          <a:bodyPr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96757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xmlns="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xmlns="" id="{56321125-B861-4CD5-8023-6E40351765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04181" y="457201"/>
            <a:ext cx="5504688" cy="540385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718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>
            <a:extLst>
              <a:ext uri="{FF2B5EF4-FFF2-40B4-BE49-F238E27FC236}">
                <a16:creationId xmlns:a16="http://schemas.microsoft.com/office/drawing/2014/main" xmlns="" id="{6FAD7B97-1B74-414B-B585-45E33908CB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365363"/>
          </a:xfrm>
          <a:solidFill>
            <a:schemeClr val="tx1">
              <a:lumMod val="75000"/>
              <a:lumOff val="25000"/>
            </a:schemeClr>
          </a:solidFill>
        </p:spPr>
        <p:txBody>
          <a:bodyPr vert="vert270" lIns="144000" tIns="0" rIns="0" anchor="t"/>
          <a:lstStyle>
            <a:lvl1pPr marL="0" indent="0" algn="ct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4956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,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428A921-D1FB-449F-8402-7C032AAABB1C}"/>
              </a:ext>
            </a:extLst>
          </p:cNvPr>
          <p:cNvSpPr/>
          <p:nvPr userDrawn="1"/>
        </p:nvSpPr>
        <p:spPr>
          <a:xfrm>
            <a:off x="5353050" y="3714749"/>
            <a:ext cx="6406950" cy="3143249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3714746"/>
            <a:ext cx="4416225" cy="2364591"/>
          </a:xfrm>
        </p:spPr>
        <p:txBody>
          <a:bodyPr anchor="t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03" y="3981451"/>
            <a:ext cx="5749483" cy="1343026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28B6E3D-9C01-45EA-9E2B-711EC1B84F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53050" y="0"/>
            <a:ext cx="640695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C8965A7-6363-464F-998B-64E00F4F4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8442" y="5657850"/>
            <a:ext cx="5749334" cy="111994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Subtitle, tagline or blurb can go here</a:t>
            </a:r>
          </a:p>
        </p:txBody>
      </p:sp>
    </p:spTree>
    <p:extLst>
      <p:ext uri="{BB962C8B-B14F-4D97-AF65-F5344CB8AC3E}">
        <p14:creationId xmlns:p14="http://schemas.microsoft.com/office/powerpoint/2010/main" val="342066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xmlns="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xmlns="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xmlns="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xmlns="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xmlns="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xmlns="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xmlns="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xmlns="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xmlns="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xmlns="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7718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xmlns="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1122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xmlns="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4519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xmlns="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7805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4838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Subtitle, tagline or blurb can go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2000" y="6365363"/>
            <a:ext cx="5472000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xmlns="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xmlns="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800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0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xmlns="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02527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2527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xmlns="" id="{C595063C-F901-4E60-A714-6454F42F0D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1705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xmlns="" id="{C7672B0A-0079-40F6-8B93-A5F1DB588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1705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546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Subtitle, tagline or blurb can go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xmlns="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xmlns="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85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85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xmlns="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026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026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xmlns="" id="{B71CBA76-3CE4-4FA7-8940-41ECC9129C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85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ADC8FCF6-5E2F-4976-8979-F493766C38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85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xmlns="" id="{F111F3D7-9557-4D01-B2FB-38A2FFA105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26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FE89EBCC-101B-4979-93C1-08579B0319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026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40843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CE857ED-B36A-4B8A-81C4-94389617E2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3465" y="1007667"/>
            <a:ext cx="11528535" cy="56453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3613424"/>
            <a:ext cx="3974900" cy="2465913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77496E8-E637-4081-A0D0-AB167EE459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582738"/>
            <a:ext cx="3975100" cy="1744662"/>
          </a:xfrm>
        </p:spPr>
        <p:txBody>
          <a:bodyPr anchor="b"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Emphasized Text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DE221C2C-B20F-4F90-A44F-08EE879BA9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17319" y="1450975"/>
            <a:ext cx="6974680" cy="3935414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450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08000"/>
            <a:ext cx="11340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Single line of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231749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0BF46361-E4F6-47BA-9660-22CF6C0669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1498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BB15A8A-91AC-4F5D-A727-1D120F5D43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1247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A87D1D6-A833-418D-948C-DDF7937231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31749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1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29FC9F6-9736-4DA2-A807-7430389A47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1498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FD41719-B17D-4C65-8905-CFB25698E4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1247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2306804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06A7F847-7F52-4026-B418-55C25C28C4CB}"/>
              </a:ext>
            </a:extLst>
          </p:cNvPr>
          <p:cNvSpPr/>
          <p:nvPr userDrawn="1"/>
        </p:nvSpPr>
        <p:spPr>
          <a:xfrm>
            <a:off x="0" y="6365364"/>
            <a:ext cx="12192000" cy="421200"/>
          </a:xfrm>
          <a:prstGeom prst="rect">
            <a:avLst/>
          </a:prstGeom>
          <a:gradFill>
            <a:gsLst>
              <a:gs pos="5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F47D8FD-2235-485B-95E1-2EBD5AB4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9F4A233-446A-4EDA-9622-BBF0631DF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728000"/>
            <a:ext cx="11340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04A2955-0629-484D-8B16-D4500802A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vert="horz" lIns="0" tIns="0" rIns="0" bIns="0" rtlCol="0" anchor="ctr"/>
          <a:lstStyle>
            <a:lvl1pPr algn="ctr"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BD150CE-DC66-461D-A66C-7CF330704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0ED0A63-77FF-4992-99DD-A09E96E22ACC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6335A3F-070E-4B0E-A4FA-9B3279A2897C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C7EB16B-9FE5-4954-8D9A-47381E739BF5}"/>
              </a:ext>
            </a:extLst>
          </p:cNvPr>
          <p:cNvSpPr txBox="1"/>
          <p:nvPr userDrawn="1"/>
        </p:nvSpPr>
        <p:spPr>
          <a:xfrm>
            <a:off x="9529311" y="6365363"/>
            <a:ext cx="2047875" cy="42996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200" b="0" noProof="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NAME OR LOGO</a:t>
            </a:r>
          </a:p>
        </p:txBody>
      </p:sp>
    </p:spTree>
    <p:extLst>
      <p:ext uri="{BB962C8B-B14F-4D97-AF65-F5344CB8AC3E}">
        <p14:creationId xmlns:p14="http://schemas.microsoft.com/office/powerpoint/2010/main" val="22448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4" r:id="rId9"/>
    <p:sldLayoutId id="2147483665" r:id="rId10"/>
    <p:sldLayoutId id="2147483666" r:id="rId11"/>
    <p:sldLayoutId id="2147483667" r:id="rId12"/>
    <p:sldLayoutId id="2147483650" r:id="rId13"/>
    <p:sldLayoutId id="2147483652" r:id="rId14"/>
    <p:sldLayoutId id="2147483653" r:id="rId15"/>
    <p:sldLayoutId id="2147483668" r:id="rId16"/>
    <p:sldLayoutId id="2147483669" r:id="rId17"/>
    <p:sldLayoutId id="2147483671" r:id="rId18"/>
    <p:sldLayoutId id="2147483672" r:id="rId19"/>
    <p:sldLayoutId id="2147483654" r:id="rId20"/>
    <p:sldLayoutId id="2147483678" r:id="rId21"/>
    <p:sldLayoutId id="2147483655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9" r:id="rId28"/>
    <p:sldLayoutId id="2147483680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0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Char char="○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andb.ai/buntyshah/YOLOv5/reports/Smartathon-Theme-1--VmlldzozMzg1NDQ4?accessToken=wgde7dk6z7eweepuwct7qm2av7jcq1n1893lowdjvvoixhjw7g3408nz0q7ed0zm" TargetMode="Externa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ltralytics/yolov5" TargetMode="External"/><Relationship Id="rId2" Type="http://schemas.openxmlformats.org/officeDocument/2006/relationships/hyperlink" Target="https://wandb.ai/buntyshah/YOLOv5/reports/Smartathon-Theme-1--VmlldzozMzg1NDQ4?accessToken=wgde7dk6z7eweepuwct7qm2av7jcq1n1893lowdjvvoixhjw7g3408nz0q7ed0zm" TargetMode="Externa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2103.16130.pdf" TargetMode="Externa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arxiv.org/pdf/1810.06208.pdf" TargetMode="Externa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Two young girls looking at a laptop screen">
            <a:extLst>
              <a:ext uri="{FF2B5EF4-FFF2-40B4-BE49-F238E27FC236}">
                <a16:creationId xmlns:a16="http://schemas.microsoft.com/office/drawing/2014/main" xmlns="" id="{F05D089D-7A15-41BC-B971-911CC28C4A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3CFE69-79B0-440B-949E-DA17AD834A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170152F-4BDD-EA4D-B3D1-E9A87974CFC0}"/>
              </a:ext>
            </a:extLst>
          </p:cNvPr>
          <p:cNvSpPr txBox="1"/>
          <p:nvPr/>
        </p:nvSpPr>
        <p:spPr bwMode="gray">
          <a:xfrm>
            <a:off x="6442068" y="4730513"/>
            <a:ext cx="2983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By Bunty Shah and Pankti Shah</a:t>
            </a:r>
            <a:endParaRPr lang="en-US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6442068" y="1338263"/>
            <a:ext cx="3571782" cy="2387600"/>
          </a:xfrm>
        </p:spPr>
        <p:txBody>
          <a:bodyPr/>
          <a:lstStyle/>
          <a:p>
            <a:r>
              <a:rPr lang="en-US" dirty="0" err="1" smtClean="0"/>
              <a:t>Smartathon</a:t>
            </a:r>
            <a:r>
              <a:rPr lang="en-US" dirty="0" smtClean="0"/>
              <a:t> Theme 1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F3753AF9-461F-4049-BB9D-621E76A514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6539896" y="3759201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6539896" y="3844926"/>
            <a:ext cx="3571782" cy="1219200"/>
          </a:xfrm>
        </p:spPr>
        <p:txBody>
          <a:bodyPr/>
          <a:lstStyle/>
          <a:p>
            <a:r>
              <a:rPr lang="en-US" dirty="0" smtClean="0"/>
              <a:t>Visual Pollution detection using Object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95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Things tried during experiment process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431800" y="1512000"/>
            <a:ext cx="1157081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b="1" dirty="0" smtClean="0"/>
              <a:t>Reduce size of bounding boxes by 5% -</a:t>
            </a:r>
            <a:r>
              <a:rPr lang="en-IN" dirty="0" smtClean="0"/>
              <a:t> We tried an experiment where we reduced size of the bounding boxes by 5% to improve localization problem. We haven’t received significant accuracy gain.</a:t>
            </a:r>
          </a:p>
          <a:p>
            <a:pPr marL="342900" indent="-342900">
              <a:buAutoNum type="arabicPeriod"/>
            </a:pPr>
            <a:r>
              <a:rPr lang="en-IN" b="1" dirty="0" smtClean="0"/>
              <a:t>Augmentation and Hyper-parameter tuning- </a:t>
            </a:r>
            <a:r>
              <a:rPr lang="en-IN" dirty="0" smtClean="0"/>
              <a:t>We have tried to change augmentation and Hyper-parameter tuning with BCS loss function to balance imbalance problem.</a:t>
            </a:r>
          </a:p>
          <a:p>
            <a:pPr marL="342900" indent="-342900">
              <a:buAutoNum type="arabicPeriod"/>
            </a:pPr>
            <a:r>
              <a:rPr lang="en-IN" b="1" dirty="0" smtClean="0"/>
              <a:t>Stratified split : </a:t>
            </a:r>
            <a:r>
              <a:rPr lang="en-IN" dirty="0" smtClean="0"/>
              <a:t>We created a custom stratified split to maintain class balance in training and validation but it didn’t show significant accuracy improvement.</a:t>
            </a:r>
          </a:p>
          <a:p>
            <a:endParaRPr lang="en-IN" dirty="0" smtClean="0"/>
          </a:p>
          <a:p>
            <a:r>
              <a:rPr lang="en-IN" dirty="0" smtClean="0"/>
              <a:t>List of all experiments is listed here in the report:</a:t>
            </a:r>
          </a:p>
          <a:p>
            <a:r>
              <a:rPr lang="en-IN" dirty="0">
                <a:hlinkClick r:id="rId2"/>
              </a:rPr>
              <a:t>https://wandb.ai/buntyshah/YOLOv5/reports/Smartathon-Theme-1--VmlldzozMzg1NDQ4?accessToken=wgde7dk6z7eweepuwct7qm2av7jcq1n1893lowdjvvoixhjw7g3408nz0q7ed0zm</a:t>
            </a:r>
            <a:r>
              <a:rPr lang="en-IN" dirty="0"/>
              <a:t> </a:t>
            </a:r>
          </a:p>
          <a:p>
            <a:endParaRPr lang="en-IN" dirty="0" smtClean="0"/>
          </a:p>
          <a:p>
            <a:endParaRPr lang="en-IN" dirty="0" smtClean="0"/>
          </a:p>
          <a:p>
            <a:r>
              <a:rPr lang="en-IN" dirty="0" smtClean="0"/>
              <a:t>	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4350307"/>
            <a:ext cx="4048218" cy="171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2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Model Results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11</a:t>
            </a:fld>
            <a:endParaRPr lang="en-US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703" y="968311"/>
            <a:ext cx="5066614" cy="28974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970086"/>
            <a:ext cx="5063511" cy="289569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32000" y="3977196"/>
            <a:ext cx="5054400" cy="41725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bg2">
                    <a:lumMod val="50000"/>
                  </a:schemeClr>
                </a:solidFill>
              </a:rPr>
              <a:t>Actual Labels</a:t>
            </a:r>
            <a:endParaRPr lang="en-IN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376703" y="3977196"/>
            <a:ext cx="5054400" cy="41725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bg2">
                    <a:lumMod val="50000"/>
                  </a:schemeClr>
                </a:solidFill>
              </a:rPr>
              <a:t>Predicted Labels</a:t>
            </a:r>
            <a:endParaRPr lang="en-IN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10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Model Results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6" name="Rounded Rectangle 5"/>
          <p:cNvSpPr/>
          <p:nvPr/>
        </p:nvSpPr>
        <p:spPr>
          <a:xfrm>
            <a:off x="431999" y="4273810"/>
            <a:ext cx="5618485" cy="41725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bg2">
                    <a:lumMod val="50000"/>
                  </a:schemeClr>
                </a:solidFill>
              </a:rPr>
              <a:t>Actual Labels</a:t>
            </a:r>
            <a:endParaRPr lang="en-IN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287927" y="4273809"/>
            <a:ext cx="5618486" cy="41725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bg2">
                    <a:lumMod val="50000"/>
                  </a:schemeClr>
                </a:solidFill>
              </a:rPr>
              <a:t>Predicted Labels</a:t>
            </a:r>
            <a:endParaRPr lang="en-IN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864000"/>
            <a:ext cx="5618485" cy="32130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927" y="864000"/>
            <a:ext cx="5618486" cy="321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91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Model Results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4" name="AutoShape 2" descr="c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864000"/>
            <a:ext cx="5266257" cy="44210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520" y="759115"/>
            <a:ext cx="6095480" cy="423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26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Project Overview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IN" dirty="0"/>
              <a:t>Visual Pollution </a:t>
            </a:r>
            <a:r>
              <a:rPr lang="en-IN" dirty="0" smtClean="0"/>
              <a:t>Detection Using Object Detection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431800" y="1368000"/>
            <a:ext cx="4737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/>
              <a:t>Below are the core areas of focus while implementing the solution:</a:t>
            </a:r>
            <a:endParaRPr lang="en-IN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C1073E4-F5B8-41C9-BC20-6329036B50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64588" y="1863641"/>
            <a:ext cx="1575503" cy="12027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14084BC5-2173-45D5-9E56-563C563D35B0}"/>
              </a:ext>
            </a:extLst>
          </p:cNvPr>
          <p:cNvSpPr txBox="1">
            <a:spLocks/>
          </p:cNvSpPr>
          <p:nvPr/>
        </p:nvSpPr>
        <p:spPr>
          <a:xfrm>
            <a:off x="431799" y="3124642"/>
            <a:ext cx="2799205" cy="388528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 Centric Generalizable Modelling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3FBD2CC2-A27F-456D-8D6B-3CFE314DBA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647800" y="3608974"/>
            <a:ext cx="2286705" cy="19673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xmlns="" id="{7E306DD9-7B8A-4C24-A2E4-926B6BF6C2E8}"/>
              </a:ext>
            </a:extLst>
          </p:cNvPr>
          <p:cNvSpPr txBox="1">
            <a:spLocks/>
          </p:cNvSpPr>
          <p:nvPr/>
        </p:nvSpPr>
        <p:spPr>
          <a:xfrm>
            <a:off x="431799" y="3759041"/>
            <a:ext cx="2799205" cy="777055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 smtClean="0"/>
              <a:t>Accurate low data produce better results </a:t>
            </a:r>
            <a:r>
              <a:rPr lang="en-US" sz="1200" dirty="0" smtClean="0"/>
              <a:t>then building large models.</a:t>
            </a:r>
          </a:p>
          <a:p>
            <a:r>
              <a:rPr lang="en-US" sz="1200" dirty="0" smtClean="0"/>
              <a:t>We have tried and </a:t>
            </a:r>
            <a:r>
              <a:rPr lang="en-US" sz="1200" b="1" dirty="0" smtClean="0"/>
              <a:t>improve data or augmentation</a:t>
            </a:r>
            <a:r>
              <a:rPr lang="en-US" sz="1200" dirty="0" smtClean="0"/>
              <a:t> to improve score then using bigger and bigger model.</a:t>
            </a:r>
          </a:p>
          <a:p>
            <a:r>
              <a:rPr lang="en-US" sz="1200" dirty="0" smtClean="0"/>
              <a:t>We have tried to make model as </a:t>
            </a:r>
            <a:r>
              <a:rPr lang="en-US" sz="1200" b="1" dirty="0" smtClean="0"/>
              <a:t>generalized</a:t>
            </a:r>
            <a:r>
              <a:rPr lang="en-US" sz="1200" dirty="0" smtClean="0"/>
              <a:t> as possible and </a:t>
            </a:r>
            <a:r>
              <a:rPr lang="en-US" sz="1200" b="1" dirty="0" smtClean="0"/>
              <a:t>should not </a:t>
            </a:r>
            <a:r>
              <a:rPr lang="en-US" sz="1200" b="1" dirty="0" err="1" smtClean="0"/>
              <a:t>overfit</a:t>
            </a:r>
            <a:r>
              <a:rPr lang="en-US" sz="1200" b="1" dirty="0" smtClean="0"/>
              <a:t> the training set</a:t>
            </a:r>
            <a:r>
              <a:rPr lang="en-US" sz="1200" dirty="0" smtClean="0"/>
              <a:t>.</a:t>
            </a:r>
            <a:endParaRPr lang="en-US" sz="1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8C1073E4-F5B8-41C9-BC20-6329036B50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622414" y="1863641"/>
            <a:ext cx="1497580" cy="12027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4084BC5-2173-45D5-9E56-563C563D35B0}"/>
              </a:ext>
            </a:extLst>
          </p:cNvPr>
          <p:cNvSpPr txBox="1">
            <a:spLocks/>
          </p:cNvSpPr>
          <p:nvPr/>
        </p:nvSpPr>
        <p:spPr>
          <a:xfrm>
            <a:off x="3189625" y="3124642"/>
            <a:ext cx="2660759" cy="388528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MLOps</a:t>
            </a: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Practise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3FBD2CC2-A27F-456D-8D6B-3CFE314DBA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3405626" y="3608974"/>
            <a:ext cx="2173606" cy="19673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13">
            <a:extLst>
              <a:ext uri="{FF2B5EF4-FFF2-40B4-BE49-F238E27FC236}">
                <a16:creationId xmlns:a16="http://schemas.microsoft.com/office/drawing/2014/main" xmlns="" id="{7E306DD9-7B8A-4C24-A2E4-926B6BF6C2E8}"/>
              </a:ext>
            </a:extLst>
          </p:cNvPr>
          <p:cNvSpPr txBox="1">
            <a:spLocks/>
          </p:cNvSpPr>
          <p:nvPr/>
        </p:nvSpPr>
        <p:spPr>
          <a:xfrm>
            <a:off x="3189625" y="3759041"/>
            <a:ext cx="2660759" cy="777055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smtClean="0"/>
              <a:t>We have integrated ML Ops practices like </a:t>
            </a:r>
            <a:r>
              <a:rPr lang="en-US" sz="1200" b="1" dirty="0" smtClean="0"/>
              <a:t>experiment tracking, error analysis </a:t>
            </a:r>
            <a:r>
              <a:rPr lang="en-US" sz="1200" dirty="0" err="1" smtClean="0"/>
              <a:t>etc</a:t>
            </a:r>
            <a:endParaRPr lang="en-US" sz="1200" dirty="0" smtClean="0"/>
          </a:p>
          <a:p>
            <a:r>
              <a:rPr lang="en-US" sz="1200" dirty="0" err="1" smtClean="0"/>
              <a:t>MLOps</a:t>
            </a:r>
            <a:r>
              <a:rPr lang="en-US" sz="1200" dirty="0" smtClean="0"/>
              <a:t> approach gives us way to do </a:t>
            </a:r>
            <a:r>
              <a:rPr lang="en-US" sz="1200" b="1" dirty="0" smtClean="0"/>
              <a:t>continuous training and continuous improvement </a:t>
            </a:r>
            <a:r>
              <a:rPr lang="en-US" sz="1200" dirty="0" smtClean="0"/>
              <a:t>of the model.</a:t>
            </a:r>
            <a:endParaRPr lang="en-US" sz="1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8C1073E4-F5B8-41C9-BC20-6329036B50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421619" y="1863641"/>
            <a:ext cx="1474290" cy="12027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14084BC5-2173-45D5-9E56-563C563D35B0}"/>
              </a:ext>
            </a:extLst>
          </p:cNvPr>
          <p:cNvSpPr txBox="1">
            <a:spLocks/>
          </p:cNvSpPr>
          <p:nvPr/>
        </p:nvSpPr>
        <p:spPr>
          <a:xfrm>
            <a:off x="5988830" y="3124642"/>
            <a:ext cx="2619380" cy="388528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Deployment/Inference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3FBD2CC2-A27F-456D-8D6B-3CFE314DBA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6204831" y="3608974"/>
            <a:ext cx="2139803" cy="19673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13">
            <a:extLst>
              <a:ext uri="{FF2B5EF4-FFF2-40B4-BE49-F238E27FC236}">
                <a16:creationId xmlns:a16="http://schemas.microsoft.com/office/drawing/2014/main" xmlns="" id="{7E306DD9-7B8A-4C24-A2E4-926B6BF6C2E8}"/>
              </a:ext>
            </a:extLst>
          </p:cNvPr>
          <p:cNvSpPr txBox="1">
            <a:spLocks/>
          </p:cNvSpPr>
          <p:nvPr/>
        </p:nvSpPr>
        <p:spPr>
          <a:xfrm>
            <a:off x="5988830" y="3759041"/>
            <a:ext cx="2619380" cy="777055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smtClean="0"/>
              <a:t>We have taken deployment scenarios and </a:t>
            </a:r>
            <a:r>
              <a:rPr lang="en-US" sz="1200" b="1" dirty="0" smtClean="0"/>
              <a:t>inference timing/speed</a:t>
            </a:r>
            <a:r>
              <a:rPr lang="en-US" sz="1200" dirty="0" smtClean="0"/>
              <a:t> into consideration while trying to create the model.</a:t>
            </a:r>
          </a:p>
          <a:p>
            <a:r>
              <a:rPr lang="en-US" sz="1200" dirty="0" smtClean="0"/>
              <a:t>Such models are usually deployed over </a:t>
            </a:r>
            <a:r>
              <a:rPr lang="en-US" sz="1200" b="1" dirty="0" smtClean="0"/>
              <a:t>edge devices</a:t>
            </a:r>
            <a:r>
              <a:rPr lang="en-US" sz="1200" dirty="0" smtClean="0"/>
              <a:t>, so we tried to </a:t>
            </a:r>
            <a:r>
              <a:rPr lang="en-US" sz="1200" b="1" dirty="0" smtClean="0"/>
              <a:t>keep model as small as possible</a:t>
            </a:r>
            <a:r>
              <a:rPr lang="en-US" sz="1200" dirty="0" smtClean="0"/>
              <a:t>.</a:t>
            </a:r>
            <a:endParaRPr lang="en-US" sz="12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8C1073E4-F5B8-41C9-BC20-6329036B50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337211" y="1863641"/>
            <a:ext cx="1613599" cy="12027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14084BC5-2173-45D5-9E56-563C563D35B0}"/>
              </a:ext>
            </a:extLst>
          </p:cNvPr>
          <p:cNvSpPr txBox="1">
            <a:spLocks/>
          </p:cNvSpPr>
          <p:nvPr/>
        </p:nvSpPr>
        <p:spPr>
          <a:xfrm>
            <a:off x="8904422" y="3124642"/>
            <a:ext cx="2866891" cy="388528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Scalability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3FBD2CC2-A27F-456D-8D6B-3CFE314DBA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9120423" y="3608974"/>
            <a:ext cx="2341998" cy="19673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13">
            <a:extLst>
              <a:ext uri="{FF2B5EF4-FFF2-40B4-BE49-F238E27FC236}">
                <a16:creationId xmlns:a16="http://schemas.microsoft.com/office/drawing/2014/main" xmlns="" id="{7E306DD9-7B8A-4C24-A2E4-926B6BF6C2E8}"/>
              </a:ext>
            </a:extLst>
          </p:cNvPr>
          <p:cNvSpPr txBox="1">
            <a:spLocks/>
          </p:cNvSpPr>
          <p:nvPr/>
        </p:nvSpPr>
        <p:spPr>
          <a:xfrm>
            <a:off x="8904422" y="3759041"/>
            <a:ext cx="2866891" cy="777055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smtClean="0"/>
              <a:t>We have taken consideration of scalability of training and inference as we get more and more data.</a:t>
            </a:r>
          </a:p>
          <a:p>
            <a:r>
              <a:rPr lang="en-US" sz="1200" dirty="0" smtClean="0"/>
              <a:t>Scalability can be done in ETL process, data distribution or model distribution based on research from tools like </a:t>
            </a:r>
            <a:r>
              <a:rPr lang="en-US" sz="1200" dirty="0" err="1" smtClean="0"/>
              <a:t>tensorflow</a:t>
            </a:r>
            <a:r>
              <a:rPr lang="en-US" sz="1200" dirty="0" smtClean="0"/>
              <a:t> profiler.</a:t>
            </a:r>
            <a:endParaRPr lang="en-US" sz="12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47" y="2041627"/>
            <a:ext cx="859975" cy="83714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426" y="2013665"/>
            <a:ext cx="829555" cy="7977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306" y="1959915"/>
            <a:ext cx="996915" cy="100056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8080" y="2041627"/>
            <a:ext cx="893682" cy="86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6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Centric Generalizable </a:t>
            </a:r>
            <a:r>
              <a:rPr lang="en-IN" dirty="0" smtClean="0"/>
              <a:t>Modelling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IN" dirty="0" smtClean="0"/>
              <a:t>We have performed below steps to increase accuracy by changing the data and make model more generalize 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431800" y="1327525"/>
            <a:ext cx="7741863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/>
              <a:t>We have removed below data by looking at those data manually</a:t>
            </a:r>
          </a:p>
          <a:p>
            <a:pPr marL="342900" indent="-342900">
              <a:buAutoNum type="arabicPeriod"/>
            </a:pPr>
            <a:r>
              <a:rPr lang="en-IN" sz="1200" dirty="0" smtClean="0"/>
              <a:t>Wrongly labelled like below:</a:t>
            </a:r>
          </a:p>
          <a:p>
            <a:pPr marL="342900" indent="-342900">
              <a:buAutoNum type="arabicPeriod"/>
            </a:pPr>
            <a:endParaRPr lang="en-IN" sz="1200" dirty="0" smtClean="0"/>
          </a:p>
          <a:p>
            <a:pPr marL="342900" indent="-342900">
              <a:buAutoNum type="arabicPeriod"/>
            </a:pPr>
            <a:endParaRPr lang="en-IN" dirty="0" smtClean="0"/>
          </a:p>
          <a:p>
            <a:pPr marL="342900" indent="-342900">
              <a:buAutoNum type="arabicPeriod"/>
            </a:pPr>
            <a:endParaRPr lang="en-IN" dirty="0" smtClean="0"/>
          </a:p>
          <a:p>
            <a:pPr marL="342900" indent="-342900">
              <a:buAutoNum type="arabicPeriod"/>
            </a:pPr>
            <a:endParaRPr lang="en-IN" dirty="0"/>
          </a:p>
          <a:p>
            <a:pPr marL="342900" indent="-342900">
              <a:buAutoNum type="arabicPeriod"/>
            </a:pPr>
            <a:endParaRPr lang="en-IN" dirty="0" smtClean="0"/>
          </a:p>
          <a:p>
            <a:pPr marL="342900" indent="-342900">
              <a:buAutoNum type="arabicPeriod"/>
            </a:pPr>
            <a:endParaRPr lang="en-IN" dirty="0" smtClean="0"/>
          </a:p>
          <a:p>
            <a:pPr marL="342900" indent="-342900">
              <a:buAutoNum type="arabicPeriod"/>
            </a:pPr>
            <a:endParaRPr lang="en-IN" sz="1200" dirty="0" smtClean="0"/>
          </a:p>
          <a:p>
            <a:pPr marL="342900" indent="-342900">
              <a:buAutoNum type="arabicPeriod"/>
            </a:pPr>
            <a:r>
              <a:rPr lang="en-IN" sz="1200" dirty="0" smtClean="0"/>
              <a:t>Too many bounding boxes</a:t>
            </a:r>
          </a:p>
          <a:p>
            <a:r>
              <a:rPr lang="en-IN" sz="1200" dirty="0" smtClean="0"/>
              <a:t> </a:t>
            </a:r>
          </a:p>
          <a:p>
            <a:endParaRPr lang="en-IN" sz="1200" dirty="0"/>
          </a:p>
          <a:p>
            <a:endParaRPr lang="en-IN" sz="1200" dirty="0" smtClean="0"/>
          </a:p>
          <a:p>
            <a:endParaRPr lang="en-IN" sz="1200" dirty="0"/>
          </a:p>
          <a:p>
            <a:endParaRPr lang="en-IN" sz="1200" dirty="0" smtClean="0"/>
          </a:p>
          <a:p>
            <a:endParaRPr lang="en-IN" sz="1200" dirty="0"/>
          </a:p>
          <a:p>
            <a:endParaRPr lang="en-IN" sz="1200" dirty="0" smtClean="0"/>
          </a:p>
          <a:p>
            <a:endParaRPr lang="en-IN" sz="1200" dirty="0" smtClean="0"/>
          </a:p>
          <a:p>
            <a:endParaRPr lang="en-IN" sz="1200" dirty="0"/>
          </a:p>
          <a:p>
            <a:endParaRPr lang="en-IN" sz="1200" dirty="0" smtClean="0"/>
          </a:p>
          <a:p>
            <a:r>
              <a:rPr lang="en-IN" sz="1200" dirty="0" smtClean="0"/>
              <a:t>3. </a:t>
            </a:r>
            <a:r>
              <a:rPr lang="en-IN" sz="1200" b="1" dirty="0" smtClean="0"/>
              <a:t>Custom stratified train and test split</a:t>
            </a:r>
            <a:r>
              <a:rPr lang="en-IN" sz="1200" dirty="0" smtClean="0"/>
              <a:t> to maintain data distribution to make it better generalized.</a:t>
            </a:r>
          </a:p>
          <a:p>
            <a:r>
              <a:rPr lang="en-IN" sz="1200" dirty="0" smtClean="0"/>
              <a:t>4. YOLO does </a:t>
            </a:r>
            <a:r>
              <a:rPr lang="en-IN" sz="1200" dirty="0"/>
              <a:t>basic augmentation like </a:t>
            </a:r>
            <a:r>
              <a:rPr lang="en-IN" sz="1200" b="1" dirty="0"/>
              <a:t>Mosaic</a:t>
            </a:r>
            <a:r>
              <a:rPr lang="en-IN" sz="1200" dirty="0"/>
              <a:t> (Creating new image from multiple images), </a:t>
            </a:r>
            <a:r>
              <a:rPr lang="en-IN" sz="1200" b="1" dirty="0"/>
              <a:t>Degree</a:t>
            </a:r>
            <a:r>
              <a:rPr lang="en-IN" sz="1200" dirty="0"/>
              <a:t>, </a:t>
            </a:r>
            <a:r>
              <a:rPr lang="en-IN" sz="1200" b="1" dirty="0"/>
              <a:t>Scaling</a:t>
            </a:r>
            <a:r>
              <a:rPr lang="en-IN" sz="1200" dirty="0"/>
              <a:t>, </a:t>
            </a:r>
          </a:p>
          <a:p>
            <a:r>
              <a:rPr lang="en-IN" sz="1200" dirty="0"/>
              <a:t>    </a:t>
            </a:r>
            <a:r>
              <a:rPr lang="en-IN" sz="1200" b="1" dirty="0" err="1"/>
              <a:t>flipud</a:t>
            </a:r>
            <a:r>
              <a:rPr lang="en-IN" sz="1200" dirty="0"/>
              <a:t> and </a:t>
            </a:r>
            <a:r>
              <a:rPr lang="en-IN" sz="1200" b="1" dirty="0" err="1"/>
              <a:t>fliplr</a:t>
            </a:r>
            <a:r>
              <a:rPr lang="en-IN" sz="1200" dirty="0" smtClean="0"/>
              <a:t>. There are other augmentation but it was not contributing to score.</a:t>
            </a:r>
            <a:endParaRPr lang="en-IN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974" y="1817787"/>
            <a:ext cx="2722803" cy="15315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409" y="1817787"/>
            <a:ext cx="2722803" cy="15315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74" y="3799150"/>
            <a:ext cx="2722803" cy="15315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409" y="3799150"/>
            <a:ext cx="2722803" cy="15315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1844" y="3799150"/>
            <a:ext cx="2730544" cy="15359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2040" y="1804470"/>
            <a:ext cx="2770151" cy="155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5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ML Ops Practises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IN" sz="1200" dirty="0" smtClean="0"/>
              <a:t>We have used </a:t>
            </a:r>
            <a:r>
              <a:rPr lang="en-IN" sz="1200" b="1" dirty="0" smtClean="0"/>
              <a:t>Weights and biases</a:t>
            </a:r>
            <a:r>
              <a:rPr lang="en-IN" sz="1200" dirty="0" smtClean="0"/>
              <a:t> to track experiments and do error analysis on the data to continuously improve and train the model in an iterative fashion. You can find experiments report </a:t>
            </a:r>
            <a:r>
              <a:rPr lang="en-IN" sz="1200" dirty="0">
                <a:hlinkClick r:id="rId2"/>
              </a:rPr>
              <a:t>https://wandb.ai/buntyshah/YOLOv5/reports/Smartathon-Theme-1--</a:t>
            </a:r>
            <a:r>
              <a:rPr lang="en-IN" sz="1200" dirty="0" smtClean="0">
                <a:hlinkClick r:id="rId2"/>
              </a:rPr>
              <a:t>VmlldzozMzg1NDQ4?accessToken=wgde7dk6z7eweepuwct7qm2av7jcq1n1893lowdjvvoixhjw7g3408nz0q7ed0zm</a:t>
            </a:r>
            <a:r>
              <a:rPr lang="en-IN" sz="1200" dirty="0" smtClean="0"/>
              <a:t> </a:t>
            </a:r>
            <a:endParaRPr lang="en-IN" sz="120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31313" y="1743949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/>
              <a:t>Deployment/ Inference</a:t>
            </a:r>
            <a:endParaRPr lang="en-IN" dirty="0"/>
          </a:p>
        </p:txBody>
      </p:sp>
      <p:sp>
        <p:nvSpPr>
          <p:cNvPr id="14" name="Text Placeholder 7"/>
          <p:cNvSpPr txBox="1">
            <a:spLocks/>
          </p:cNvSpPr>
          <p:nvPr/>
        </p:nvSpPr>
        <p:spPr>
          <a:xfrm>
            <a:off x="431113" y="2319949"/>
            <a:ext cx="11339513" cy="3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dirty="0" smtClean="0"/>
              <a:t>We have used YOLO which can be converted into multiple formats like </a:t>
            </a:r>
            <a:r>
              <a:rPr lang="en-IN" sz="1200" b="1" dirty="0" err="1" smtClean="0"/>
              <a:t>TFLite</a:t>
            </a:r>
            <a:r>
              <a:rPr lang="en-IN" sz="1200" dirty="0"/>
              <a:t> </a:t>
            </a:r>
            <a:r>
              <a:rPr lang="en-IN" sz="1200" dirty="0" smtClean="0"/>
              <a:t>which can be then deployed on edge devices</a:t>
            </a:r>
            <a:endParaRPr lang="en-IN" sz="12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431313" y="2838968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/>
              <a:t>Scalability</a:t>
            </a:r>
            <a:endParaRPr lang="en-IN" dirty="0"/>
          </a:p>
        </p:txBody>
      </p:sp>
      <p:sp>
        <p:nvSpPr>
          <p:cNvPr id="16" name="Text Placeholder 7"/>
          <p:cNvSpPr txBox="1">
            <a:spLocks/>
          </p:cNvSpPr>
          <p:nvPr/>
        </p:nvSpPr>
        <p:spPr>
          <a:xfrm>
            <a:off x="431113" y="3414968"/>
            <a:ext cx="11339513" cy="3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en-IN" sz="1200" dirty="0" smtClean="0"/>
              <a:t>We have trained this model on </a:t>
            </a:r>
            <a:r>
              <a:rPr lang="en-IN" sz="1200" b="1" dirty="0" smtClean="0"/>
              <a:t>multi GPU instance</a:t>
            </a:r>
          </a:p>
          <a:p>
            <a:pPr marL="342900" indent="-342900">
              <a:buAutoNum type="arabicPeriod"/>
            </a:pPr>
            <a:r>
              <a:rPr lang="en-IN" sz="1200" dirty="0" smtClean="0"/>
              <a:t>We can run </a:t>
            </a:r>
            <a:r>
              <a:rPr lang="en-IN" sz="1200" b="1" dirty="0" smtClean="0"/>
              <a:t>TF profiler to check bottlenecks in training and inference</a:t>
            </a:r>
            <a:r>
              <a:rPr lang="en-IN" sz="1200" dirty="0" smtClean="0"/>
              <a:t>, based on that we can either distribute data or model based strategy.</a:t>
            </a:r>
          </a:p>
          <a:p>
            <a:pPr marL="342900" indent="-342900">
              <a:buAutoNum type="arabicPeriod"/>
            </a:pPr>
            <a:r>
              <a:rPr lang="en-IN" sz="1200" dirty="0" smtClean="0"/>
              <a:t>This model can be converted into formats like </a:t>
            </a:r>
            <a:r>
              <a:rPr lang="en-IN" sz="1200" b="1" dirty="0" err="1" smtClean="0"/>
              <a:t>TFLite</a:t>
            </a:r>
            <a:r>
              <a:rPr lang="en-IN" sz="1200" dirty="0" smtClean="0"/>
              <a:t> which can be deployed to edge devices. </a:t>
            </a:r>
            <a:endParaRPr lang="en-IN" sz="1200" dirty="0" smtClean="0"/>
          </a:p>
          <a:p>
            <a:endParaRPr lang="en-IN" sz="1200" dirty="0"/>
          </a:p>
          <a:p>
            <a:endParaRPr lang="en-IN" sz="1200" dirty="0"/>
          </a:p>
          <a:p>
            <a:endParaRPr lang="en-IN" sz="12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31113" y="4602165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/>
              <a:t>YOLOV5</a:t>
            </a:r>
            <a:endParaRPr lang="en-IN" dirty="0"/>
          </a:p>
        </p:txBody>
      </p:sp>
      <p:sp>
        <p:nvSpPr>
          <p:cNvPr id="10" name="Text Placeholder 7"/>
          <p:cNvSpPr txBox="1">
            <a:spLocks/>
          </p:cNvSpPr>
          <p:nvPr/>
        </p:nvSpPr>
        <p:spPr>
          <a:xfrm>
            <a:off x="431113" y="5090344"/>
            <a:ext cx="11339513" cy="3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dirty="0" err="1" smtClean="0"/>
              <a:t>Yolo</a:t>
            </a:r>
            <a:r>
              <a:rPr lang="en-IN" sz="1200" dirty="0"/>
              <a:t> </a:t>
            </a:r>
            <a:r>
              <a:rPr lang="en-IN" sz="1200" dirty="0" smtClean="0"/>
              <a:t>V5 architecture and COCO metrics </a:t>
            </a:r>
            <a:r>
              <a:rPr lang="en-IN" sz="1200" dirty="0"/>
              <a:t>are available here </a:t>
            </a:r>
            <a:r>
              <a:rPr lang="en-IN" sz="1200" dirty="0">
                <a:hlinkClick r:id="rId3"/>
              </a:rPr>
              <a:t>https://</a:t>
            </a:r>
            <a:r>
              <a:rPr lang="en-IN" sz="1200" dirty="0" smtClean="0">
                <a:hlinkClick r:id="rId3"/>
              </a:rPr>
              <a:t>github.com/ultralytics/yolov5</a:t>
            </a:r>
            <a:r>
              <a:rPr lang="en-IN" sz="1200" dirty="0" smtClean="0"/>
              <a:t> </a:t>
            </a:r>
            <a:endParaRPr lang="en-IN" sz="12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31113" y="5517184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/>
              <a:t>Training code and model weights</a:t>
            </a:r>
            <a:endParaRPr lang="en-IN" dirty="0"/>
          </a:p>
        </p:txBody>
      </p:sp>
      <p:sp>
        <p:nvSpPr>
          <p:cNvPr id="12" name="Text Placeholder 7"/>
          <p:cNvSpPr txBox="1">
            <a:spLocks/>
          </p:cNvSpPr>
          <p:nvPr/>
        </p:nvSpPr>
        <p:spPr>
          <a:xfrm>
            <a:off x="431112" y="5963947"/>
            <a:ext cx="11339513" cy="3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dirty="0" smtClean="0"/>
              <a:t>Training code and model weights </a:t>
            </a:r>
            <a:r>
              <a:rPr lang="en-IN" sz="1200" smtClean="0"/>
              <a:t>are available here 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96755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Current Solution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IN" dirty="0" smtClean="0"/>
              <a:t>Below is our solution architecture to solve the problem</a:t>
            </a:r>
            <a:endParaRPr lang="en-IN" dirty="0"/>
          </a:p>
        </p:txBody>
      </p:sp>
      <p:sp>
        <p:nvSpPr>
          <p:cNvPr id="5" name="Rounded Rectangle 4"/>
          <p:cNvSpPr/>
          <p:nvPr/>
        </p:nvSpPr>
        <p:spPr>
          <a:xfrm>
            <a:off x="257443" y="1873189"/>
            <a:ext cx="1281353" cy="7901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>
                <a:solidFill>
                  <a:schemeClr val="bg2">
                    <a:lumMod val="50000"/>
                  </a:schemeClr>
                </a:solidFill>
              </a:rPr>
              <a:t>Images</a:t>
            </a:r>
            <a:endParaRPr lang="en-IN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757764" y="1873186"/>
            <a:ext cx="1281353" cy="7901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>
                <a:solidFill>
                  <a:schemeClr val="bg2">
                    <a:lumMod val="50000"/>
                  </a:schemeClr>
                </a:solidFill>
              </a:rPr>
              <a:t>Resize the images (50% Reduction)</a:t>
            </a:r>
            <a:endParaRPr lang="en-IN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58085" y="1900972"/>
            <a:ext cx="1281353" cy="7901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err="1" smtClean="0">
                <a:solidFill>
                  <a:schemeClr val="bg2">
                    <a:lumMod val="50000"/>
                  </a:schemeClr>
                </a:solidFill>
              </a:rPr>
              <a:t>Groupby</a:t>
            </a:r>
            <a:r>
              <a:rPr lang="en-IN" sz="1200" dirty="0" smtClean="0">
                <a:solidFill>
                  <a:schemeClr val="bg2">
                    <a:lumMod val="50000"/>
                  </a:schemeClr>
                </a:solidFill>
              </a:rPr>
              <a:t> bounding boxes</a:t>
            </a:r>
            <a:endParaRPr lang="en-IN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747243" y="1084547"/>
            <a:ext cx="1281353" cy="7901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>
                <a:solidFill>
                  <a:schemeClr val="bg2">
                    <a:lumMod val="50000"/>
                  </a:schemeClr>
                </a:solidFill>
              </a:rPr>
              <a:t>YOLOV5 file format</a:t>
            </a:r>
            <a:endParaRPr lang="en-IN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9247564" y="1873186"/>
            <a:ext cx="1281353" cy="7901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>
                <a:solidFill>
                  <a:schemeClr val="bg2">
                    <a:lumMod val="50000"/>
                  </a:schemeClr>
                </a:solidFill>
              </a:rPr>
              <a:t>YOLOV5 Model training</a:t>
            </a:r>
            <a:endParaRPr lang="en-IN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247564" y="3339482"/>
            <a:ext cx="1281353" cy="7708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>
                <a:solidFill>
                  <a:schemeClr val="bg2">
                    <a:lumMod val="50000"/>
                  </a:schemeClr>
                </a:solidFill>
              </a:rPr>
              <a:t>Weight Files</a:t>
            </a:r>
            <a:endParaRPr lang="en-IN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57443" y="4768789"/>
            <a:ext cx="1281353" cy="8966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>
                <a:solidFill>
                  <a:schemeClr val="bg2">
                    <a:lumMod val="50000"/>
                  </a:schemeClr>
                </a:solidFill>
              </a:rPr>
              <a:t>Test Images</a:t>
            </a:r>
            <a:endParaRPr lang="en-IN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540484" y="4768787"/>
            <a:ext cx="1516612" cy="89664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>
                <a:solidFill>
                  <a:schemeClr val="bg2">
                    <a:lumMod val="50000"/>
                  </a:schemeClr>
                </a:solidFill>
              </a:rPr>
              <a:t>Resize the images (50% Reduction)</a:t>
            </a:r>
            <a:endParaRPr lang="en-IN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9260264" y="4421122"/>
            <a:ext cx="1281353" cy="77158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>
                <a:solidFill>
                  <a:schemeClr val="bg2">
                    <a:lumMod val="50000"/>
                  </a:schemeClr>
                </a:solidFill>
              </a:rPr>
              <a:t>Predictions</a:t>
            </a:r>
            <a:endParaRPr lang="en-IN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9260264" y="5501273"/>
            <a:ext cx="1281353" cy="7012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>
                <a:solidFill>
                  <a:schemeClr val="bg2">
                    <a:lumMod val="50000"/>
                  </a:schemeClr>
                </a:solidFill>
              </a:rPr>
              <a:t>Final Submission</a:t>
            </a:r>
            <a:endParaRPr lang="en-IN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752503" y="1900972"/>
            <a:ext cx="1281353" cy="7901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>
                <a:solidFill>
                  <a:schemeClr val="bg2">
                    <a:lumMod val="50000"/>
                  </a:schemeClr>
                </a:solidFill>
              </a:rPr>
              <a:t>Train-Test Split (Stratified and Random)</a:t>
            </a:r>
            <a:endParaRPr lang="en-IN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183287" y="1083070"/>
            <a:ext cx="1281353" cy="7901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>
                <a:solidFill>
                  <a:schemeClr val="bg2">
                    <a:lumMod val="50000"/>
                  </a:schemeClr>
                </a:solidFill>
              </a:rPr>
              <a:t>Training Images</a:t>
            </a:r>
            <a:endParaRPr lang="en-IN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782011" y="2667708"/>
            <a:ext cx="1281353" cy="7901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>
                <a:solidFill>
                  <a:schemeClr val="bg2">
                    <a:lumMod val="50000"/>
                  </a:schemeClr>
                </a:solidFill>
              </a:rPr>
              <a:t>YOLOV5 file format</a:t>
            </a:r>
            <a:endParaRPr lang="en-IN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218055" y="2666231"/>
            <a:ext cx="1281353" cy="7901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>
                <a:solidFill>
                  <a:schemeClr val="bg2">
                    <a:lumMod val="50000"/>
                  </a:schemeClr>
                </a:solidFill>
              </a:rPr>
              <a:t>Validation Images </a:t>
            </a:r>
            <a:endParaRPr lang="en-IN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21" name="Elbow Connector 20"/>
          <p:cNvCxnSpPr>
            <a:stCxn id="5" idx="3"/>
            <a:endCxn id="6" idx="1"/>
          </p:cNvCxnSpPr>
          <p:nvPr/>
        </p:nvCxnSpPr>
        <p:spPr>
          <a:xfrm flipV="1">
            <a:off x="1538796" y="2268244"/>
            <a:ext cx="218968" cy="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6" idx="3"/>
            <a:endCxn id="7" idx="1"/>
          </p:cNvCxnSpPr>
          <p:nvPr/>
        </p:nvCxnSpPr>
        <p:spPr>
          <a:xfrm>
            <a:off x="3039117" y="2268244"/>
            <a:ext cx="218968" cy="277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7" idx="3"/>
            <a:endCxn id="16" idx="1"/>
          </p:cNvCxnSpPr>
          <p:nvPr/>
        </p:nvCxnSpPr>
        <p:spPr>
          <a:xfrm>
            <a:off x="4539438" y="2296030"/>
            <a:ext cx="213065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16" idx="3"/>
            <a:endCxn id="17" idx="1"/>
          </p:cNvCxnSpPr>
          <p:nvPr/>
        </p:nvCxnSpPr>
        <p:spPr>
          <a:xfrm flipV="1">
            <a:off x="6033856" y="1478128"/>
            <a:ext cx="149431" cy="8179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16" idx="3"/>
            <a:endCxn id="19" idx="1"/>
          </p:cNvCxnSpPr>
          <p:nvPr/>
        </p:nvCxnSpPr>
        <p:spPr>
          <a:xfrm>
            <a:off x="6033856" y="2296030"/>
            <a:ext cx="184199" cy="76525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7" idx="3"/>
            <a:endCxn id="8" idx="1"/>
          </p:cNvCxnSpPr>
          <p:nvPr/>
        </p:nvCxnSpPr>
        <p:spPr>
          <a:xfrm>
            <a:off x="7464640" y="1478128"/>
            <a:ext cx="282603" cy="14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19" idx="3"/>
            <a:endCxn id="18" idx="1"/>
          </p:cNvCxnSpPr>
          <p:nvPr/>
        </p:nvCxnSpPr>
        <p:spPr>
          <a:xfrm>
            <a:off x="7499408" y="3061289"/>
            <a:ext cx="282603" cy="14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endCxn id="9" idx="0"/>
          </p:cNvCxnSpPr>
          <p:nvPr/>
        </p:nvCxnSpPr>
        <p:spPr>
          <a:xfrm>
            <a:off x="9028596" y="1444547"/>
            <a:ext cx="859645" cy="4286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18" idx="3"/>
            <a:endCxn id="9" idx="2"/>
          </p:cNvCxnSpPr>
          <p:nvPr/>
        </p:nvCxnSpPr>
        <p:spPr>
          <a:xfrm flipV="1">
            <a:off x="9063364" y="2663302"/>
            <a:ext cx="824877" cy="3994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9" idx="3"/>
            <a:endCxn id="10" idx="3"/>
          </p:cNvCxnSpPr>
          <p:nvPr/>
        </p:nvCxnSpPr>
        <p:spPr>
          <a:xfrm>
            <a:off x="10528917" y="2268244"/>
            <a:ext cx="12700" cy="1456678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11" idx="3"/>
            <a:endCxn id="12" idx="1"/>
          </p:cNvCxnSpPr>
          <p:nvPr/>
        </p:nvCxnSpPr>
        <p:spPr>
          <a:xfrm flipV="1">
            <a:off x="1538796" y="5217110"/>
            <a:ext cx="1001688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12" idx="3"/>
            <a:endCxn id="10" idx="1"/>
          </p:cNvCxnSpPr>
          <p:nvPr/>
        </p:nvCxnSpPr>
        <p:spPr>
          <a:xfrm flipV="1">
            <a:off x="4057096" y="3724922"/>
            <a:ext cx="5190468" cy="14921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10" idx="2"/>
            <a:endCxn id="13" idx="0"/>
          </p:cNvCxnSpPr>
          <p:nvPr/>
        </p:nvCxnSpPr>
        <p:spPr>
          <a:xfrm rot="16200000" flipH="1">
            <a:off x="9739211" y="4259392"/>
            <a:ext cx="310760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3" idx="2"/>
            <a:endCxn id="14" idx="0"/>
          </p:cNvCxnSpPr>
          <p:nvPr/>
        </p:nvCxnSpPr>
        <p:spPr>
          <a:xfrm rot="5400000">
            <a:off x="9746657" y="5346989"/>
            <a:ext cx="308568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62611" y="3178944"/>
            <a:ext cx="1281353" cy="7901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>
                <a:solidFill>
                  <a:schemeClr val="bg2">
                    <a:lumMod val="50000"/>
                  </a:schemeClr>
                </a:solidFill>
              </a:rPr>
              <a:t>Manual Data Clearing</a:t>
            </a:r>
            <a:endParaRPr lang="en-IN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53" name="Elbow Connector 52"/>
          <p:cNvCxnSpPr>
            <a:stCxn id="51" idx="0"/>
            <a:endCxn id="5" idx="2"/>
          </p:cNvCxnSpPr>
          <p:nvPr/>
        </p:nvCxnSpPr>
        <p:spPr>
          <a:xfrm rot="16200000" flipV="1">
            <a:off x="642885" y="2918541"/>
            <a:ext cx="515639" cy="51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37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Challenges faced in data preparation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IN" dirty="0" smtClean="0"/>
              <a:t>Data preparation and its challenges and how did we solved those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431800" y="1512000"/>
            <a:ext cx="1157081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b="1" dirty="0" smtClean="0"/>
              <a:t>Wrongly labelled data</a:t>
            </a:r>
            <a:r>
              <a:rPr lang="en-IN" dirty="0" smtClean="0"/>
              <a:t> - As described in slide 3, we have </a:t>
            </a:r>
            <a:r>
              <a:rPr lang="en-IN" b="1" dirty="0" smtClean="0"/>
              <a:t>manually removed wrongly annotated class data</a:t>
            </a:r>
            <a:r>
              <a:rPr lang="en-IN" dirty="0" smtClean="0"/>
              <a:t>.</a:t>
            </a:r>
          </a:p>
          <a:p>
            <a:pPr marL="342900" indent="-342900">
              <a:buAutoNum type="arabicPeriod"/>
            </a:pPr>
            <a:r>
              <a:rPr lang="en-IN" b="1" dirty="0" smtClean="0"/>
              <a:t>Multiple labels </a:t>
            </a:r>
            <a:r>
              <a:rPr lang="en-IN" dirty="0" smtClean="0"/>
              <a:t>– To further clean the data and </a:t>
            </a:r>
            <a:r>
              <a:rPr lang="en-IN" b="1" dirty="0" smtClean="0"/>
              <a:t>avoid model confusion </a:t>
            </a:r>
            <a:r>
              <a:rPr lang="en-IN" dirty="0" smtClean="0"/>
              <a:t>to predict multiple bounding boxes, we removed multiple bounding boxes data in training set as show in slide </a:t>
            </a:r>
          </a:p>
          <a:p>
            <a:pPr marL="342900" indent="-342900">
              <a:buAutoNum type="arabicPeriod"/>
            </a:pPr>
            <a:r>
              <a:rPr lang="en-IN" b="1" dirty="0" smtClean="0"/>
              <a:t>Class imbalance: </a:t>
            </a:r>
            <a:r>
              <a:rPr lang="en-IN" dirty="0" smtClean="0"/>
              <a:t>We did </a:t>
            </a:r>
            <a:r>
              <a:rPr lang="en-IN" b="1" dirty="0" smtClean="0"/>
              <a:t>custom stratified split for training and validation </a:t>
            </a:r>
            <a:r>
              <a:rPr lang="en-IN" dirty="0" smtClean="0"/>
              <a:t>to make sure we have proper distribution while training. We did tried to apply class weights but there was no significant gain.</a:t>
            </a:r>
          </a:p>
          <a:p>
            <a:pPr marL="342900" indent="-342900">
              <a:buAutoNum type="arabicPeriod"/>
            </a:pPr>
            <a:r>
              <a:rPr lang="en-IN" b="1" dirty="0" smtClean="0"/>
              <a:t>Bounding Box improvement:</a:t>
            </a:r>
            <a:r>
              <a:rPr lang="en-IN" dirty="0" smtClean="0"/>
              <a:t> We have created a custom bounding box functions to solve bounding box going outside the image.</a:t>
            </a:r>
          </a:p>
          <a:p>
            <a:pPr marL="342900" indent="-342900">
              <a:buAutoNum type="arabicPeriod"/>
            </a:pPr>
            <a:r>
              <a:rPr lang="en-IN" b="1" dirty="0" smtClean="0"/>
              <a:t>Final image size adjustment: </a:t>
            </a:r>
            <a:r>
              <a:rPr lang="en-IN" dirty="0" smtClean="0"/>
              <a:t>on larger image, if we multiply bounding box by 2 then we are increasing bounding box size by </a:t>
            </a:r>
            <a:r>
              <a:rPr lang="en-IN" b="1" dirty="0" smtClean="0"/>
              <a:t>factor of 2 </a:t>
            </a:r>
            <a:r>
              <a:rPr lang="en-IN" dirty="0" smtClean="0"/>
              <a:t>which may create </a:t>
            </a:r>
            <a:r>
              <a:rPr lang="en-IN" b="1" dirty="0" smtClean="0"/>
              <a:t>bad training data</a:t>
            </a:r>
            <a:r>
              <a:rPr lang="en-IN" dirty="0" smtClean="0"/>
              <a:t>. To solve this challenge, we reduced the size of the </a:t>
            </a:r>
            <a:r>
              <a:rPr lang="en-IN" b="1" dirty="0" smtClean="0"/>
              <a:t>image by 50%</a:t>
            </a:r>
          </a:p>
          <a:p>
            <a:endParaRPr lang="en-IN" dirty="0" smtClean="0"/>
          </a:p>
          <a:p>
            <a:r>
              <a:rPr lang="en-IN" dirty="0" smtClean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08284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How to make the process more scalable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72000" y="6072391"/>
            <a:ext cx="420000" cy="421200"/>
          </a:xfrm>
        </p:spPr>
        <p:txBody>
          <a:bodyPr/>
          <a:lstStyle/>
          <a:p>
            <a:fld id="{4B73C415-D670-4716-A5EC-CC4D52CA2BAC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IN" dirty="0"/>
              <a:t>Describe how you would make your solution more scalable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xmlns="" id="{498972A2-6CA7-4004-B499-2828DE6F4C96}"/>
              </a:ext>
            </a:extLst>
          </p:cNvPr>
          <p:cNvSpPr txBox="1">
            <a:spLocks/>
          </p:cNvSpPr>
          <p:nvPr/>
        </p:nvSpPr>
        <p:spPr>
          <a:xfrm>
            <a:off x="431800" y="1512000"/>
            <a:ext cx="5472000" cy="455122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Training Data Annotation scalability</a:t>
            </a:r>
            <a:endParaRPr lang="en-US" b="1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xmlns="" id="{EB9EACD0-6CBC-4E24-A0A1-D81FC464DF8A}"/>
              </a:ext>
            </a:extLst>
          </p:cNvPr>
          <p:cNvSpPr txBox="1">
            <a:spLocks/>
          </p:cNvSpPr>
          <p:nvPr/>
        </p:nvSpPr>
        <p:spPr>
          <a:xfrm>
            <a:off x="431800" y="2068827"/>
            <a:ext cx="5472000" cy="1908369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 smtClean="0"/>
              <a:t>Active learning</a:t>
            </a:r>
            <a:r>
              <a:rPr lang="en-US" dirty="0" smtClean="0"/>
              <a:t> can help annotate required images which can produce better models. (</a:t>
            </a:r>
            <a:r>
              <a:rPr lang="en-US" dirty="0" smtClean="0">
                <a:hlinkClick r:id="rId2"/>
              </a:rPr>
              <a:t>Reference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 good </a:t>
            </a:r>
            <a:r>
              <a:rPr lang="en-US" b="1" dirty="0" smtClean="0"/>
              <a:t>high precision baseline model </a:t>
            </a:r>
            <a:r>
              <a:rPr lang="en-US" dirty="0" smtClean="0"/>
              <a:t>can help annotate images at large scale with good confidence, we can only look for images with low confidence to be annotated.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xmlns="" id="{C57F63FE-3B6C-47EC-8AB1-F9478EA4F9A4}"/>
              </a:ext>
            </a:extLst>
          </p:cNvPr>
          <p:cNvSpPr txBox="1">
            <a:spLocks/>
          </p:cNvSpPr>
          <p:nvPr/>
        </p:nvSpPr>
        <p:spPr>
          <a:xfrm>
            <a:off x="6312500" y="1512000"/>
            <a:ext cx="5459300" cy="455122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Training Infrastructure scalability</a:t>
            </a:r>
            <a:endParaRPr lang="en-US" b="1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xmlns="" id="{48CDD73D-7C2C-40BB-AE73-DED62B7377F6}"/>
              </a:ext>
            </a:extLst>
          </p:cNvPr>
          <p:cNvSpPr txBox="1">
            <a:spLocks/>
          </p:cNvSpPr>
          <p:nvPr/>
        </p:nvSpPr>
        <p:spPr>
          <a:xfrm>
            <a:off x="6299800" y="2068827"/>
            <a:ext cx="5472000" cy="1908369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Training infra scalability depends on the </a:t>
            </a:r>
            <a:r>
              <a:rPr lang="en-US" b="1" dirty="0" smtClean="0"/>
              <a:t>bottleneck of the process</a:t>
            </a:r>
            <a:r>
              <a:rPr lang="en-US" dirty="0" smtClean="0"/>
              <a:t>. We can run </a:t>
            </a:r>
            <a:r>
              <a:rPr lang="en-US" b="1" dirty="0" smtClean="0"/>
              <a:t>TF profiler </a:t>
            </a:r>
            <a:r>
              <a:rPr lang="en-US" dirty="0" smtClean="0"/>
              <a:t>to understand bottlenecks and act on the same.</a:t>
            </a:r>
          </a:p>
          <a:p>
            <a:pPr lvl="1"/>
            <a:r>
              <a:rPr lang="en-US" dirty="0" smtClean="0"/>
              <a:t>Based on the analysis, we can perform </a:t>
            </a:r>
            <a:r>
              <a:rPr lang="en-US" b="1" dirty="0" smtClean="0"/>
              <a:t>data or model distribution strategy </a:t>
            </a:r>
            <a:r>
              <a:rPr lang="en-US" dirty="0" smtClean="0"/>
              <a:t>to scale the training.</a:t>
            </a:r>
            <a:endParaRPr lang="en-US" dirty="0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xmlns="" id="{A24A397D-62A9-44C3-986F-8353C53D6801}"/>
              </a:ext>
            </a:extLst>
          </p:cNvPr>
          <p:cNvSpPr txBox="1">
            <a:spLocks/>
          </p:cNvSpPr>
          <p:nvPr/>
        </p:nvSpPr>
        <p:spPr>
          <a:xfrm>
            <a:off x="11771800" y="5930366"/>
            <a:ext cx="420000" cy="4212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73C415-D670-4716-A5EC-CC4D52CA2BA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xmlns="" id="{498972A2-6CA7-4004-B499-2828DE6F4C96}"/>
              </a:ext>
            </a:extLst>
          </p:cNvPr>
          <p:cNvSpPr txBox="1">
            <a:spLocks/>
          </p:cNvSpPr>
          <p:nvPr/>
        </p:nvSpPr>
        <p:spPr>
          <a:xfrm>
            <a:off x="353380" y="3785929"/>
            <a:ext cx="5472000" cy="455122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 smtClean="0"/>
              <a:t>MLOps</a:t>
            </a:r>
            <a:r>
              <a:rPr lang="en-US" b="1" dirty="0" smtClean="0"/>
              <a:t> Scalability – CI and CD</a:t>
            </a:r>
            <a:endParaRPr lang="en-US" b="1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xmlns="" id="{EB9EACD0-6CBC-4E24-A0A1-D81FC464DF8A}"/>
              </a:ext>
            </a:extLst>
          </p:cNvPr>
          <p:cNvSpPr txBox="1">
            <a:spLocks/>
          </p:cNvSpPr>
          <p:nvPr/>
        </p:nvSpPr>
        <p:spPr>
          <a:xfrm>
            <a:off x="353380" y="4342756"/>
            <a:ext cx="5472000" cy="1908369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Tools like </a:t>
            </a:r>
            <a:r>
              <a:rPr lang="en-US" b="1" dirty="0" smtClean="0"/>
              <a:t>W&amp;B</a:t>
            </a:r>
            <a:r>
              <a:rPr lang="en-US" dirty="0" smtClean="0"/>
              <a:t> for experiment tracking, Incoming ETL pipeline data anomaly, Error analysis, GPU/CPU utilization </a:t>
            </a:r>
            <a:r>
              <a:rPr lang="en-US" dirty="0" err="1" smtClean="0"/>
              <a:t>etc</a:t>
            </a:r>
            <a:r>
              <a:rPr lang="en-US" dirty="0" smtClean="0"/>
              <a:t> can be tracked.</a:t>
            </a:r>
          </a:p>
          <a:p>
            <a:pPr lvl="1"/>
            <a:r>
              <a:rPr lang="en-US" dirty="0" smtClean="0"/>
              <a:t>Custom pipeline can be made for </a:t>
            </a:r>
            <a:r>
              <a:rPr lang="en-US" b="1" dirty="0" smtClean="0"/>
              <a:t>ETL, code deployment, auto training and deployment</a:t>
            </a:r>
            <a:r>
              <a:rPr lang="en-US" dirty="0" smtClean="0"/>
              <a:t>.</a:t>
            </a:r>
          </a:p>
          <a:p>
            <a:pPr lvl="1"/>
            <a:r>
              <a:rPr lang="en-US" b="1" dirty="0" smtClean="0"/>
              <a:t>Human in the loop </a:t>
            </a:r>
            <a:r>
              <a:rPr lang="en-US" dirty="0" smtClean="0"/>
              <a:t>process with </a:t>
            </a:r>
            <a:r>
              <a:rPr lang="en-US" dirty="0" err="1" smtClean="0"/>
              <a:t>MLOps</a:t>
            </a:r>
            <a:r>
              <a:rPr lang="en-US" dirty="0" smtClean="0"/>
              <a:t> can scale the training and accuracy.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xmlns="" id="{C57F63FE-3B6C-47EC-8AB1-F9478EA4F9A4}"/>
              </a:ext>
            </a:extLst>
          </p:cNvPr>
          <p:cNvSpPr txBox="1">
            <a:spLocks/>
          </p:cNvSpPr>
          <p:nvPr/>
        </p:nvSpPr>
        <p:spPr>
          <a:xfrm>
            <a:off x="6234080" y="3785929"/>
            <a:ext cx="5459300" cy="455122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Inference Scalability</a:t>
            </a:r>
            <a:endParaRPr lang="en-US" b="1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xmlns="" id="{48CDD73D-7C2C-40BB-AE73-DED62B7377F6}"/>
              </a:ext>
            </a:extLst>
          </p:cNvPr>
          <p:cNvSpPr txBox="1">
            <a:spLocks/>
          </p:cNvSpPr>
          <p:nvPr/>
        </p:nvSpPr>
        <p:spPr>
          <a:xfrm>
            <a:off x="6221380" y="4342756"/>
            <a:ext cx="5472000" cy="1908369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We can reduce the size of the model by </a:t>
            </a:r>
            <a:r>
              <a:rPr lang="en-US" b="1" dirty="0" smtClean="0"/>
              <a:t>quantization process to improve inference speed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We can convert the models into formats like </a:t>
            </a:r>
            <a:r>
              <a:rPr lang="en-US" b="1" dirty="0" err="1" smtClean="0"/>
              <a:t>TFLite</a:t>
            </a:r>
            <a:r>
              <a:rPr lang="en-US" dirty="0" smtClean="0"/>
              <a:t> to deploy on edge devices.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77553" y="3737500"/>
            <a:ext cx="11833934" cy="88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101557" y="1456780"/>
            <a:ext cx="6280" cy="49835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04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Software 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5ADB5E6-B409-4DC6-A6BD-4CDB7349C1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List of open source software used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32000" y="14825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graphicFrame>
        <p:nvGraphicFramePr>
          <p:cNvPr id="27" name="Diagram 26"/>
          <p:cNvGraphicFramePr/>
          <p:nvPr>
            <p:extLst>
              <p:ext uri="{D42A27DB-BD31-4B8C-83A1-F6EECF244321}">
                <p14:modId xmlns:p14="http://schemas.microsoft.com/office/powerpoint/2010/main" val="1859704611"/>
              </p:ext>
            </p:extLst>
          </p:nvPr>
        </p:nvGraphicFramePr>
        <p:xfrm>
          <a:off x="381775" y="1659198"/>
          <a:ext cx="5720225" cy="2591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4027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Future Development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IN" dirty="0"/>
              <a:t>Describe what you would want to try if you had more time / resources / data to resolve the problem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1800" y="1512000"/>
            <a:ext cx="1157081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b="1" dirty="0" smtClean="0"/>
              <a:t>Labelling Process</a:t>
            </a:r>
            <a:r>
              <a:rPr lang="en-IN" dirty="0" smtClean="0"/>
              <a:t>: We can create an </a:t>
            </a:r>
            <a:r>
              <a:rPr lang="en-IN" b="1" dirty="0" smtClean="0"/>
              <a:t>annotation guideline </a:t>
            </a:r>
            <a:r>
              <a:rPr lang="en-IN" dirty="0" smtClean="0"/>
              <a:t>to create annotations for labellers to create annotation consistency.</a:t>
            </a:r>
          </a:p>
          <a:p>
            <a:pPr marL="342900" indent="-342900">
              <a:buAutoNum type="arabicPeriod"/>
            </a:pPr>
            <a:r>
              <a:rPr lang="en-IN" b="1" dirty="0" smtClean="0"/>
              <a:t>Labelling automation:</a:t>
            </a:r>
            <a:r>
              <a:rPr lang="en-IN" dirty="0" smtClean="0"/>
              <a:t> If we have millions of images, instead of labelling all of them we can apply </a:t>
            </a:r>
            <a:r>
              <a:rPr lang="en-IN" b="1" dirty="0" smtClean="0"/>
              <a:t>active learning</a:t>
            </a:r>
            <a:r>
              <a:rPr lang="en-IN" dirty="0" smtClean="0"/>
              <a:t> to annotate important images.</a:t>
            </a:r>
          </a:p>
          <a:p>
            <a:pPr marL="800100" lvl="1" indent="-342900">
              <a:buAutoNum type="arabicPeriod"/>
            </a:pPr>
            <a:r>
              <a:rPr lang="en-IN" dirty="0" smtClean="0"/>
              <a:t>We wanted to do </a:t>
            </a:r>
            <a:r>
              <a:rPr lang="en-IN" b="1" dirty="0" smtClean="0"/>
              <a:t>active learning by training a baseline model </a:t>
            </a:r>
            <a:r>
              <a:rPr lang="en-IN" dirty="0" smtClean="0"/>
              <a:t>and then predict on the training set, the images with lower confidence can be labelled or improved for further precision improvement</a:t>
            </a:r>
          </a:p>
          <a:p>
            <a:pPr marL="342900" indent="-342900">
              <a:buAutoNum type="arabicPeriod"/>
            </a:pPr>
            <a:r>
              <a:rPr lang="en-IN" b="1" dirty="0" smtClean="0"/>
              <a:t>Prediction/Error Analysis:</a:t>
            </a:r>
            <a:r>
              <a:rPr lang="en-IN" dirty="0" smtClean="0"/>
              <a:t> To improve precision, the model can be producing </a:t>
            </a:r>
            <a:r>
              <a:rPr lang="en-IN" b="1" dirty="0" smtClean="0"/>
              <a:t>wrong classification, localization or both</a:t>
            </a:r>
            <a:r>
              <a:rPr lang="en-IN" dirty="0" smtClean="0"/>
              <a:t>. We wanted to create custom script to understand issues with prediction to improve precision value (Similar to below analysis)</a:t>
            </a:r>
          </a:p>
          <a:p>
            <a:pPr marL="342900" indent="-342900">
              <a:buAutoNum type="arabicPeriod"/>
            </a:pPr>
            <a:endParaRPr lang="en-IN" b="1" dirty="0" smtClean="0"/>
          </a:p>
          <a:p>
            <a:pPr marL="342900" indent="-342900">
              <a:buAutoNum type="arabicPeriod"/>
            </a:pPr>
            <a:endParaRPr lang="en-IN" b="1" dirty="0"/>
          </a:p>
          <a:p>
            <a:pPr marL="342900" indent="-342900">
              <a:buAutoNum type="arabicPeriod"/>
            </a:pPr>
            <a:endParaRPr lang="en-IN" b="1" dirty="0" smtClean="0"/>
          </a:p>
          <a:p>
            <a:pPr marL="342900" indent="-342900">
              <a:buAutoNum type="arabicPeriod"/>
            </a:pPr>
            <a:endParaRPr lang="en-IN" b="1" dirty="0"/>
          </a:p>
          <a:p>
            <a:pPr marL="342900" indent="-342900">
              <a:buAutoNum type="arabicPeriod"/>
            </a:pPr>
            <a:endParaRPr lang="en-IN" b="1" dirty="0" smtClean="0"/>
          </a:p>
          <a:p>
            <a:pPr marL="342900" indent="-342900">
              <a:buAutoNum type="arabicPeriod"/>
            </a:pPr>
            <a:r>
              <a:rPr lang="en-IN" b="1" dirty="0" smtClean="0"/>
              <a:t>Augmentation</a:t>
            </a:r>
            <a:r>
              <a:rPr lang="en-IN" dirty="0" smtClean="0"/>
              <a:t>: More augmentation to reduce class imbalance.</a:t>
            </a:r>
          </a:p>
          <a:p>
            <a:pPr marL="342900" indent="-342900">
              <a:buAutoNum type="arabicPeriod"/>
            </a:pPr>
            <a:r>
              <a:rPr lang="en-IN" b="1" dirty="0"/>
              <a:t>Pseudo Label-Guided Sampling </a:t>
            </a:r>
            <a:r>
              <a:rPr lang="en-IN" dirty="0"/>
              <a:t>- we train a network </a:t>
            </a:r>
            <a:r>
              <a:rPr lang="en-IN" dirty="0" smtClean="0"/>
              <a:t>twice and </a:t>
            </a:r>
            <a:r>
              <a:rPr lang="en-IN" dirty="0"/>
              <a:t>use the pseudo labels generated from the first model </a:t>
            </a:r>
            <a:r>
              <a:rPr lang="en-IN" dirty="0" smtClean="0"/>
              <a:t>to guide </a:t>
            </a:r>
            <a:r>
              <a:rPr lang="en-IN" dirty="0"/>
              <a:t>the training of the second model. We filter prediction results of a trained model to </a:t>
            </a:r>
            <a:r>
              <a:rPr lang="en-IN" dirty="0" smtClean="0"/>
              <a:t>generate pseudo </a:t>
            </a:r>
            <a:r>
              <a:rPr lang="en-IN" dirty="0"/>
              <a:t>labels to complement sparse annotation for unannotated regions</a:t>
            </a:r>
            <a:r>
              <a:rPr lang="en-IN" dirty="0" smtClean="0"/>
              <a:t>.</a:t>
            </a:r>
          </a:p>
          <a:p>
            <a:pPr marL="342900" indent="-342900">
              <a:buAutoNum type="arabicPeriod"/>
            </a:pPr>
            <a:r>
              <a:rPr lang="en-IN" dirty="0" smtClean="0"/>
              <a:t>Different sampling technique listed </a:t>
            </a:r>
            <a:r>
              <a:rPr lang="en-IN" dirty="0" smtClean="0">
                <a:hlinkClick r:id="rId2"/>
              </a:rPr>
              <a:t>here</a:t>
            </a:r>
            <a:endParaRPr lang="en-IN" dirty="0" smtClean="0"/>
          </a:p>
          <a:p>
            <a:endParaRPr lang="en-IN" dirty="0" smtClean="0"/>
          </a:p>
          <a:p>
            <a:r>
              <a:rPr lang="en-IN" dirty="0" smtClean="0"/>
              <a:t>	</a:t>
            </a:r>
          </a:p>
        </p:txBody>
      </p:sp>
      <p:pic>
        <p:nvPicPr>
          <p:cNvPr id="1026" name="Picture 2" descr="A summary plo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215" y="3854297"/>
            <a:ext cx="891990" cy="14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54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Great Pitch Decks - Technology">
      <a:dk1>
        <a:sysClr val="windowText" lastClr="000000"/>
      </a:dk1>
      <a:lt1>
        <a:sysClr val="window" lastClr="FFFFFF"/>
      </a:lt1>
      <a:dk2>
        <a:srgbClr val="12121E"/>
      </a:dk2>
      <a:lt2>
        <a:srgbClr val="F2F2F2"/>
      </a:lt2>
      <a:accent1>
        <a:srgbClr val="00B0F0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ECCF3"/>
      </a:hlink>
      <a:folHlink>
        <a:srgbClr val="7F7F7F"/>
      </a:folHlink>
    </a:clrScheme>
    <a:fontScheme name="Custom 141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33781529_Tech pitch deck_RVA_v5" id="{A2EB78D0-E53B-4F6A-BDEB-161D0EE79897}" vid="{43D59DC8-94C0-4D1D-B6DD-8A7938E09C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at Pitch Decks - Technology">
    <a:dk1>
      <a:sysClr val="windowText" lastClr="000000"/>
    </a:dk1>
    <a:lt1>
      <a:sysClr val="window" lastClr="FFFFFF"/>
    </a:lt1>
    <a:dk2>
      <a:srgbClr val="12121E"/>
    </a:dk2>
    <a:lt2>
      <a:srgbClr val="F2F2F2"/>
    </a:lt2>
    <a:accent1>
      <a:srgbClr val="00B0F0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ECCF3"/>
    </a:hlink>
    <a:folHlink>
      <a:srgbClr val="7F7F7F"/>
    </a:folHlink>
  </a:clrScheme>
</a:themeOverrid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7" row="1">
    <wetp:webextensionref xmlns:r="http://schemas.openxmlformats.org/officeDocument/2006/relationships" r:id="rId1"/>
  </wetp:taskpane>
  <wetp:taskpane dockstate="right" visibility="0" width="437" row="2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52347891-8B92-49E5-9ADF-32A0EC8D0E8C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6F5ADE72-AD52-410D-9405-9A8207E428BC}">
  <we:reference id="wa104381411" version="2.4.1.0" store="en-US" storeType="OMEX"/>
  <we:alternateReferences>
    <we:reference id="WA104381411" version="2.4.1.0" store="WA10438141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13094F6-5ADD-4195-AF81-00AF033C96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9C0BFDF-D948-4F4A-854E-477525F5779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6E3E58C-5E8A-4781-9921-C2B23BC09EB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0</TotalTime>
  <Words>1260</Words>
  <Application>Microsoft Office PowerPoint</Application>
  <PresentationFormat>Widescreen</PresentationFormat>
  <Paragraphs>154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Black</vt:lpstr>
      <vt:lpstr>Calibri</vt:lpstr>
      <vt:lpstr>Tahoma</vt:lpstr>
      <vt:lpstr>Times New Roman</vt:lpstr>
      <vt:lpstr>Office Theme</vt:lpstr>
      <vt:lpstr>Smartathon Theme 1</vt:lpstr>
      <vt:lpstr>Project Overview</vt:lpstr>
      <vt:lpstr>Data Centric Generalizable Modelling </vt:lpstr>
      <vt:lpstr>ML Ops Practises</vt:lpstr>
      <vt:lpstr>Current Solution</vt:lpstr>
      <vt:lpstr>Challenges faced in data preparation</vt:lpstr>
      <vt:lpstr>How to make the process more scalable</vt:lpstr>
      <vt:lpstr>Open Source Software List</vt:lpstr>
      <vt:lpstr>Future Development</vt:lpstr>
      <vt:lpstr>Things tried during experiment process</vt:lpstr>
      <vt:lpstr>Model Results</vt:lpstr>
      <vt:lpstr>Model Results</vt:lpstr>
      <vt:lpstr>Model Results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2023-01-18T12:13:39Z</dcterms:created>
  <dcterms:modified xsi:type="dcterms:W3CDTF">2023-01-21T12:49:03Z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